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9097993016488E-2"/>
          <c:y val="7.3226544622425629E-2"/>
          <c:w val="0.89808223027942213"/>
          <c:h val="0.81028270779653688"/>
        </c:manualLayout>
      </c:layout>
      <c:lineChart>
        <c:grouping val="standard"/>
        <c:varyColors val="0"/>
        <c:ser>
          <c:idx val="1"/>
          <c:order val="0"/>
          <c:tx>
            <c:strRef>
              <c:f>delta_Maddison_gdp!$Q$1</c:f>
              <c:strCache>
                <c:ptCount val="1"/>
                <c:pt idx="0">
                  <c:v>World RGDP %</c:v>
                </c:pt>
              </c:strCache>
            </c:strRef>
          </c:tx>
          <c:spPr>
            <a:ln w="28575" cap="rnd">
              <a:solidFill>
                <a:schemeClr val="accent2"/>
              </a:solidFill>
              <a:round/>
            </a:ln>
            <a:effectLst/>
          </c:spPr>
          <c:marker>
            <c:symbol val="none"/>
          </c:marker>
          <c:cat>
            <c:numRef>
              <c:f>delta_Maddison_gdp!$P$2:$P$116</c:f>
              <c:numCache>
                <c:formatCode>General</c:formatCode>
                <c:ptCount val="115"/>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numCache>
            </c:numRef>
          </c:cat>
          <c:val>
            <c:numRef>
              <c:f>delta_Maddison_gdp!$Q$2:$Q$116</c:f>
              <c:numCache>
                <c:formatCode>0.00</c:formatCode>
                <c:ptCount val="115"/>
                <c:pt idx="0">
                  <c:v>2.0753025556618603</c:v>
                </c:pt>
                <c:pt idx="1">
                  <c:v>3.6895141744656206</c:v>
                </c:pt>
                <c:pt idx="2">
                  <c:v>0.73111963360781607</c:v>
                </c:pt>
                <c:pt idx="3">
                  <c:v>3.2987180873740396</c:v>
                </c:pt>
                <c:pt idx="4">
                  <c:v>0.78102514296338388</c:v>
                </c:pt>
                <c:pt idx="5">
                  <c:v>3.7739988636872264</c:v>
                </c:pt>
                <c:pt idx="6">
                  <c:v>6.266999603558129</c:v>
                </c:pt>
                <c:pt idx="7">
                  <c:v>3.1913662324422529</c:v>
                </c:pt>
                <c:pt idx="8">
                  <c:v>-2.9345699035262962</c:v>
                </c:pt>
                <c:pt idx="9">
                  <c:v>5.7415199010383144</c:v>
                </c:pt>
                <c:pt idx="10">
                  <c:v>0.9340340427695184</c:v>
                </c:pt>
                <c:pt idx="11">
                  <c:v>4.3136877958475202</c:v>
                </c:pt>
                <c:pt idx="12">
                  <c:v>3.7886285638959265</c:v>
                </c:pt>
                <c:pt idx="13">
                  <c:v>3.3183690858152239</c:v>
                </c:pt>
                <c:pt idx="14">
                  <c:v>-6.0404027863672045</c:v>
                </c:pt>
                <c:pt idx="15">
                  <c:v>2.5076842271425104</c:v>
                </c:pt>
                <c:pt idx="16">
                  <c:v>7.0157346498286266</c:v>
                </c:pt>
                <c:pt idx="17">
                  <c:v>-2.5119257120568044</c:v>
                </c:pt>
                <c:pt idx="18">
                  <c:v>-0.16965014619374585</c:v>
                </c:pt>
                <c:pt idx="19">
                  <c:v>-3.390676833911761</c:v>
                </c:pt>
                <c:pt idx="20">
                  <c:v>0.4551924835539965</c:v>
                </c:pt>
                <c:pt idx="21">
                  <c:v>-0.89397974887484022</c:v>
                </c:pt>
                <c:pt idx="22">
                  <c:v>6.555765494818738</c:v>
                </c:pt>
                <c:pt idx="23">
                  <c:v>4.6163626012677081</c:v>
                </c:pt>
                <c:pt idx="24">
                  <c:v>5.313280136647478</c:v>
                </c:pt>
                <c:pt idx="25">
                  <c:v>4.2123849478064326</c:v>
                </c:pt>
                <c:pt idx="26">
                  <c:v>3.1568155898565715</c:v>
                </c:pt>
                <c:pt idx="27">
                  <c:v>3.0873531859272947</c:v>
                </c:pt>
                <c:pt idx="28">
                  <c:v>3.0917186342245842</c:v>
                </c:pt>
                <c:pt idx="29">
                  <c:v>4.1180971180737185</c:v>
                </c:pt>
                <c:pt idx="30">
                  <c:v>-5.2842632525145046</c:v>
                </c:pt>
                <c:pt idx="31">
                  <c:v>-6.1643545606197154</c:v>
                </c:pt>
                <c:pt idx="32">
                  <c:v>-6.4162923791153821</c:v>
                </c:pt>
                <c:pt idx="33">
                  <c:v>1.413417952704656</c:v>
                </c:pt>
                <c:pt idx="34">
                  <c:v>5.3930771255271814</c:v>
                </c:pt>
                <c:pt idx="35">
                  <c:v>5.3922584831027374</c:v>
                </c:pt>
                <c:pt idx="36">
                  <c:v>7.3433216325662318</c:v>
                </c:pt>
                <c:pt idx="37">
                  <c:v>4.3189702872409486</c:v>
                </c:pt>
                <c:pt idx="38">
                  <c:v>1.9702798186114201E-2</c:v>
                </c:pt>
                <c:pt idx="39">
                  <c:v>6.8683152522590145</c:v>
                </c:pt>
                <c:pt idx="40">
                  <c:v>3.332867707888457</c:v>
                </c:pt>
                <c:pt idx="41">
                  <c:v>7.1702117999064354</c:v>
                </c:pt>
                <c:pt idx="42">
                  <c:v>7.1309156100942817</c:v>
                </c:pt>
                <c:pt idx="43">
                  <c:v>6.9218811641724436</c:v>
                </c:pt>
                <c:pt idx="44">
                  <c:v>-0.39220532676656283</c:v>
                </c:pt>
                <c:pt idx="45">
                  <c:v>-14.25912970026144</c:v>
                </c:pt>
                <c:pt idx="46">
                  <c:v>-14.22804611941427</c:v>
                </c:pt>
                <c:pt idx="47">
                  <c:v>3.9817726761853818</c:v>
                </c:pt>
                <c:pt idx="48">
                  <c:v>6.854664012996448</c:v>
                </c:pt>
                <c:pt idx="49">
                  <c:v>5.291607839017642</c:v>
                </c:pt>
                <c:pt idx="50">
                  <c:v>8.0490730219103472</c:v>
                </c:pt>
                <c:pt idx="51">
                  <c:v>6.9905649670436221</c:v>
                </c:pt>
                <c:pt idx="52">
                  <c:v>4.6413734708426233</c:v>
                </c:pt>
                <c:pt idx="53">
                  <c:v>5.114497633382312</c:v>
                </c:pt>
                <c:pt idx="54">
                  <c:v>3.019996506700481</c:v>
                </c:pt>
                <c:pt idx="55">
                  <c:v>6.7468713004937237</c:v>
                </c:pt>
                <c:pt idx="56">
                  <c:v>3.8315228524375287</c:v>
                </c:pt>
                <c:pt idx="57">
                  <c:v>3.507381730387896</c:v>
                </c:pt>
                <c:pt idx="58">
                  <c:v>1.4753452670436031</c:v>
                </c:pt>
                <c:pt idx="59">
                  <c:v>6.0720063171425593</c:v>
                </c:pt>
                <c:pt idx="60">
                  <c:v>4.939399682121322</c:v>
                </c:pt>
                <c:pt idx="61">
                  <c:v>4.2299856325203233</c:v>
                </c:pt>
                <c:pt idx="62">
                  <c:v>5.6462829936643146</c:v>
                </c:pt>
                <c:pt idx="63">
                  <c:v>4.6902024173367973</c:v>
                </c:pt>
                <c:pt idx="64">
                  <c:v>6.1867601296419092</c:v>
                </c:pt>
                <c:pt idx="65">
                  <c:v>5.1801126619369651</c:v>
                </c:pt>
                <c:pt idx="66">
                  <c:v>5.3556670136363111</c:v>
                </c:pt>
                <c:pt idx="67">
                  <c:v>3.540559310681155</c:v>
                </c:pt>
                <c:pt idx="68">
                  <c:v>5.4756963706312423</c:v>
                </c:pt>
                <c:pt idx="69">
                  <c:v>4.8547269312172041</c:v>
                </c:pt>
                <c:pt idx="70">
                  <c:v>2.8075126388934533</c:v>
                </c:pt>
                <c:pt idx="71">
                  <c:v>3.3104182068792714</c:v>
                </c:pt>
                <c:pt idx="72">
                  <c:v>4.8026146344847866</c:v>
                </c:pt>
                <c:pt idx="73">
                  <c:v>5.699416187126463</c:v>
                </c:pt>
                <c:pt idx="74">
                  <c:v>0.735918393787798</c:v>
                </c:pt>
                <c:pt idx="75">
                  <c:v>-1.9613747383560962E-2</c:v>
                </c:pt>
                <c:pt idx="76">
                  <c:v>4.5339687084499003</c:v>
                </c:pt>
                <c:pt idx="77">
                  <c:v>3.5702394034423248</c:v>
                </c:pt>
                <c:pt idx="78">
                  <c:v>4.2508364812550674</c:v>
                </c:pt>
                <c:pt idx="79">
                  <c:v>3.6264678063456319</c:v>
                </c:pt>
                <c:pt idx="80">
                  <c:v>1.04142393319379</c:v>
                </c:pt>
                <c:pt idx="81">
                  <c:v>1.6915735173027977</c:v>
                </c:pt>
                <c:pt idx="82">
                  <c:v>-0.13232051957952629</c:v>
                </c:pt>
                <c:pt idx="83">
                  <c:v>2.827489185403449</c:v>
                </c:pt>
                <c:pt idx="84">
                  <c:v>4.6516280395930689</c:v>
                </c:pt>
                <c:pt idx="85">
                  <c:v>3.4167241824485401</c:v>
                </c:pt>
                <c:pt idx="86">
                  <c:v>3.0284402032519004</c:v>
                </c:pt>
                <c:pt idx="87">
                  <c:v>3.3328792158906557</c:v>
                </c:pt>
                <c:pt idx="88">
                  <c:v>4.317262987635373</c:v>
                </c:pt>
                <c:pt idx="89">
                  <c:v>3.5220822198346635</c:v>
                </c:pt>
                <c:pt idx="90">
                  <c:v>1.8070499439545777</c:v>
                </c:pt>
                <c:pt idx="91">
                  <c:v>1.0871045706759206</c:v>
                </c:pt>
                <c:pt idx="92">
                  <c:v>2.0543747559583707</c:v>
                </c:pt>
                <c:pt idx="93">
                  <c:v>1.1529911939680937</c:v>
                </c:pt>
                <c:pt idx="94">
                  <c:v>3.0965033140502616</c:v>
                </c:pt>
                <c:pt idx="95">
                  <c:v>2.4586643578306968</c:v>
                </c:pt>
                <c:pt idx="96">
                  <c:v>2.7299430609552973</c:v>
                </c:pt>
                <c:pt idx="97">
                  <c:v>3.2547820084551566</c:v>
                </c:pt>
                <c:pt idx="98">
                  <c:v>2.4685564399334301</c:v>
                </c:pt>
                <c:pt idx="99">
                  <c:v>3.2062170709494153</c:v>
                </c:pt>
                <c:pt idx="100">
                  <c:v>3.6077137151487602</c:v>
                </c:pt>
                <c:pt idx="101">
                  <c:v>1.1388291395061219</c:v>
                </c:pt>
                <c:pt idx="102">
                  <c:v>1.2208766651918688</c:v>
                </c:pt>
                <c:pt idx="103">
                  <c:v>1.7650706674558414</c:v>
                </c:pt>
                <c:pt idx="104">
                  <c:v>2.7466618629553898</c:v>
                </c:pt>
                <c:pt idx="105">
                  <c:v>2.3033320837729097</c:v>
                </c:pt>
                <c:pt idx="106">
                  <c:v>2.6492907833312924</c:v>
                </c:pt>
                <c:pt idx="107">
                  <c:v>2.2978802364846276</c:v>
                </c:pt>
                <c:pt idx="108">
                  <c:v>0.32728739081960267</c:v>
                </c:pt>
                <c:pt idx="109">
                  <c:v>-4.4249851870039265</c:v>
                </c:pt>
                <c:pt idx="110">
                  <c:v>2.2107374705597813</c:v>
                </c:pt>
                <c:pt idx="111">
                  <c:v>1.0925139337226526</c:v>
                </c:pt>
                <c:pt idx="112">
                  <c:v>0.66691719446024356</c:v>
                </c:pt>
                <c:pt idx="113">
                  <c:v>0.73160364121167099</c:v>
                </c:pt>
                <c:pt idx="114">
                  <c:v>1.0252545436277083</c:v>
                </c:pt>
              </c:numCache>
            </c:numRef>
          </c:val>
          <c:smooth val="0"/>
        </c:ser>
        <c:dLbls>
          <c:showLegendKey val="0"/>
          <c:showVal val="0"/>
          <c:showCatName val="0"/>
          <c:showSerName val="0"/>
          <c:showPercent val="0"/>
          <c:showBubbleSize val="0"/>
        </c:dLbls>
        <c:smooth val="0"/>
        <c:axId val="118420152"/>
        <c:axId val="118420544"/>
      </c:lineChart>
      <c:catAx>
        <c:axId val="118420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8420544"/>
        <c:crosses val="autoZero"/>
        <c:auto val="1"/>
        <c:lblAlgn val="ctr"/>
        <c:lblOffset val="100"/>
        <c:noMultiLvlLbl val="0"/>
      </c:catAx>
      <c:valAx>
        <c:axId val="118420544"/>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8420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Inflation!$R$1</c:f>
              <c:strCache>
                <c:ptCount val="1"/>
                <c:pt idx="0">
                  <c:v>World %</c:v>
                </c:pt>
              </c:strCache>
            </c:strRef>
          </c:tx>
          <c:spPr>
            <a:ln w="28575" cap="rnd">
              <a:solidFill>
                <a:schemeClr val="accent2"/>
              </a:solidFill>
              <a:round/>
            </a:ln>
            <a:effectLst/>
          </c:spPr>
          <c:marker>
            <c:symbol val="none"/>
          </c:marker>
          <c:cat>
            <c:numRef>
              <c:f>Inflation!$Q$2:$Q$116</c:f>
              <c:numCache>
                <c:formatCode>General</c:formatCode>
                <c:ptCount val="115"/>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numCache>
            </c:numRef>
          </c:cat>
          <c:val>
            <c:numRef>
              <c:f>Inflation!$R$2:$R$116</c:f>
              <c:numCache>
                <c:formatCode>0.00</c:formatCode>
                <c:ptCount val="115"/>
                <c:pt idx="0">
                  <c:v>1.0373437374460055</c:v>
                </c:pt>
                <c:pt idx="1">
                  <c:v>1.6555222721283579E-2</c:v>
                </c:pt>
                <c:pt idx="2">
                  <c:v>0.9015661181678285</c:v>
                </c:pt>
                <c:pt idx="3">
                  <c:v>0.66811362510789574</c:v>
                </c:pt>
                <c:pt idx="4">
                  <c:v>-0.59165094244784555</c:v>
                </c:pt>
                <c:pt idx="5">
                  <c:v>0.83081039492089881</c:v>
                </c:pt>
                <c:pt idx="6">
                  <c:v>0.91422275512763507</c:v>
                </c:pt>
                <c:pt idx="7">
                  <c:v>0.67325277976187425</c:v>
                </c:pt>
                <c:pt idx="8">
                  <c:v>-0.37579868586944309</c:v>
                </c:pt>
                <c:pt idx="9">
                  <c:v>0.50606371514099524</c:v>
                </c:pt>
                <c:pt idx="10">
                  <c:v>1.1297162262821483</c:v>
                </c:pt>
                <c:pt idx="11">
                  <c:v>0.50534321536632809</c:v>
                </c:pt>
                <c:pt idx="12">
                  <c:v>1.2823243899676406</c:v>
                </c:pt>
                <c:pt idx="13">
                  <c:v>0.78785246648307783</c:v>
                </c:pt>
                <c:pt idx="14">
                  <c:v>0.37346762153132718</c:v>
                </c:pt>
                <c:pt idx="15">
                  <c:v>3.8978446378337659</c:v>
                </c:pt>
                <c:pt idx="16">
                  <c:v>5.7909342431474995</c:v>
                </c:pt>
                <c:pt idx="17">
                  <c:v>8.7211380972042374</c:v>
                </c:pt>
                <c:pt idx="18">
                  <c:v>7.260946729921061</c:v>
                </c:pt>
                <c:pt idx="19">
                  <c:v>3.2816585301471539</c:v>
                </c:pt>
                <c:pt idx="20">
                  <c:v>4.7071355001146138</c:v>
                </c:pt>
                <c:pt idx="21">
                  <c:v>-3.2548766142477725</c:v>
                </c:pt>
                <c:pt idx="22">
                  <c:v>-3.2096386446415557</c:v>
                </c:pt>
                <c:pt idx="23">
                  <c:v>0.88901540303943005</c:v>
                </c:pt>
                <c:pt idx="24">
                  <c:v>0.65037997700834593</c:v>
                </c:pt>
                <c:pt idx="25">
                  <c:v>1.9477650690853425</c:v>
                </c:pt>
                <c:pt idx="26">
                  <c:v>0.8600073196703546</c:v>
                </c:pt>
                <c:pt idx="27">
                  <c:v>-1.1584881461434302</c:v>
                </c:pt>
                <c:pt idx="28">
                  <c:v>-0.42386398315285911</c:v>
                </c:pt>
                <c:pt idx="29">
                  <c:v>-5.7941543306358839E-2</c:v>
                </c:pt>
                <c:pt idx="30">
                  <c:v>-2.0287445831588551</c:v>
                </c:pt>
                <c:pt idx="31">
                  <c:v>-3.9917305695831518</c:v>
                </c:pt>
                <c:pt idx="32">
                  <c:v>-3.3292592652199247</c:v>
                </c:pt>
                <c:pt idx="33">
                  <c:v>-1.5284045052611914</c:v>
                </c:pt>
                <c:pt idx="34">
                  <c:v>0.36463360059917932</c:v>
                </c:pt>
                <c:pt idx="35">
                  <c:v>0.59411343842763009</c:v>
                </c:pt>
                <c:pt idx="36">
                  <c:v>1.294209344640554</c:v>
                </c:pt>
                <c:pt idx="37">
                  <c:v>2.9703832937023971</c:v>
                </c:pt>
                <c:pt idx="38">
                  <c:v>0.90867619745695882</c:v>
                </c:pt>
                <c:pt idx="39">
                  <c:v>0.86026880396367755</c:v>
                </c:pt>
                <c:pt idx="40">
                  <c:v>2.0568558593221216</c:v>
                </c:pt>
                <c:pt idx="41">
                  <c:v>2.4750542677099601</c:v>
                </c:pt>
                <c:pt idx="42">
                  <c:v>3.0082613869927646</c:v>
                </c:pt>
                <c:pt idx="43">
                  <c:v>2.8421423463901108</c:v>
                </c:pt>
                <c:pt idx="44">
                  <c:v>4.778555713872505</c:v>
                </c:pt>
                <c:pt idx="45">
                  <c:v>2.7359320408699515</c:v>
                </c:pt>
                <c:pt idx="46">
                  <c:v>2.9029626461160323</c:v>
                </c:pt>
                <c:pt idx="47">
                  <c:v>4.7092215650821725</c:v>
                </c:pt>
                <c:pt idx="48">
                  <c:v>3.1053148329765827</c:v>
                </c:pt>
                <c:pt idx="49">
                  <c:v>2.7094154888348538</c:v>
                </c:pt>
                <c:pt idx="50">
                  <c:v>-0.29150584552053249</c:v>
                </c:pt>
                <c:pt idx="51">
                  <c:v>4.2898602076322199</c:v>
                </c:pt>
                <c:pt idx="52">
                  <c:v>1.6215161711406891</c:v>
                </c:pt>
                <c:pt idx="53">
                  <c:v>0.37757258471264787</c:v>
                </c:pt>
                <c:pt idx="54">
                  <c:v>0.59366131468685202</c:v>
                </c:pt>
                <c:pt idx="55">
                  <c:v>0.42022570903305201</c:v>
                </c:pt>
                <c:pt idx="56">
                  <c:v>1.0449926920163155</c:v>
                </c:pt>
                <c:pt idx="57">
                  <c:v>1.2054011604317594</c:v>
                </c:pt>
                <c:pt idx="58">
                  <c:v>1.4388351030538564</c:v>
                </c:pt>
                <c:pt idx="59">
                  <c:v>0.57161406241206547</c:v>
                </c:pt>
                <c:pt idx="60">
                  <c:v>0.80780030417507853</c:v>
                </c:pt>
                <c:pt idx="61">
                  <c:v>0.89955060994490599</c:v>
                </c:pt>
                <c:pt idx="62">
                  <c:v>1.19374796837738</c:v>
                </c:pt>
                <c:pt idx="63">
                  <c:v>1.2709206191115539</c:v>
                </c:pt>
                <c:pt idx="64">
                  <c:v>1.1007853026806194</c:v>
                </c:pt>
                <c:pt idx="65">
                  <c:v>1.3909445165145997</c:v>
                </c:pt>
                <c:pt idx="66">
                  <c:v>1.5271431752581146</c:v>
                </c:pt>
                <c:pt idx="67">
                  <c:v>1.2557121289777287</c:v>
                </c:pt>
                <c:pt idx="68">
                  <c:v>1.6486651105983512</c:v>
                </c:pt>
                <c:pt idx="69">
                  <c:v>1.9491903107561575</c:v>
                </c:pt>
                <c:pt idx="70">
                  <c:v>2.3470174891180395</c:v>
                </c:pt>
                <c:pt idx="71">
                  <c:v>2.2879451666836403</c:v>
                </c:pt>
                <c:pt idx="72">
                  <c:v>2.0341121068454195</c:v>
                </c:pt>
                <c:pt idx="73">
                  <c:v>3.2252627602605402</c:v>
                </c:pt>
                <c:pt idx="74">
                  <c:v>5.2084551266966477</c:v>
                </c:pt>
                <c:pt idx="75">
                  <c:v>4.6635717578423588</c:v>
                </c:pt>
                <c:pt idx="76">
                  <c:v>3.4818201539100082</c:v>
                </c:pt>
                <c:pt idx="77">
                  <c:v>3.5742383542059533</c:v>
                </c:pt>
                <c:pt idx="78">
                  <c:v>3.0898317985792185</c:v>
                </c:pt>
                <c:pt idx="79">
                  <c:v>4.0425673349500357</c:v>
                </c:pt>
                <c:pt idx="80">
                  <c:v>5.0061557262343097</c:v>
                </c:pt>
                <c:pt idx="81">
                  <c:v>4.1611547989224649</c:v>
                </c:pt>
                <c:pt idx="82">
                  <c:v>3.1117588910758296</c:v>
                </c:pt>
                <c:pt idx="83">
                  <c:v>2.0998269322863896</c:v>
                </c:pt>
                <c:pt idx="84">
                  <c:v>2.0311845110494318</c:v>
                </c:pt>
                <c:pt idx="85">
                  <c:v>1.7835304971575945</c:v>
                </c:pt>
                <c:pt idx="86">
                  <c:v>1.0113194762765865</c:v>
                </c:pt>
                <c:pt idx="87">
                  <c:v>1.2770303129416571</c:v>
                </c:pt>
                <c:pt idx="88">
                  <c:v>1.4118719782235716</c:v>
                </c:pt>
                <c:pt idx="89">
                  <c:v>1.9023220857287557</c:v>
                </c:pt>
                <c:pt idx="90">
                  <c:v>2.115689287883916</c:v>
                </c:pt>
                <c:pt idx="91">
                  <c:v>1.838838537036146</c:v>
                </c:pt>
                <c:pt idx="92">
                  <c:v>1.3551456348384543</c:v>
                </c:pt>
                <c:pt idx="93">
                  <c:v>1.1957791855297772</c:v>
                </c:pt>
                <c:pt idx="94">
                  <c:v>0.98106320866641794</c:v>
                </c:pt>
                <c:pt idx="95">
                  <c:v>1.0444602419303657</c:v>
                </c:pt>
                <c:pt idx="96">
                  <c:v>0.95130366337745764</c:v>
                </c:pt>
                <c:pt idx="97">
                  <c:v>0.70869212609133958</c:v>
                </c:pt>
                <c:pt idx="98">
                  <c:v>0.54487128305166399</c:v>
                </c:pt>
                <c:pt idx="99">
                  <c:v>0.78930966376366019</c:v>
                </c:pt>
                <c:pt idx="100">
                  <c:v>0.97313685786625592</c:v>
                </c:pt>
                <c:pt idx="101">
                  <c:v>0.59069906215904244</c:v>
                </c:pt>
                <c:pt idx="102">
                  <c:v>0.79137980441376199</c:v>
                </c:pt>
                <c:pt idx="103">
                  <c:v>0.66896087765929313</c:v>
                </c:pt>
                <c:pt idx="104">
                  <c:v>0.95604739382946102</c:v>
                </c:pt>
                <c:pt idx="105">
                  <c:v>1.0560216344715898</c:v>
                </c:pt>
                <c:pt idx="106">
                  <c:v>0.78748861083253996</c:v>
                </c:pt>
                <c:pt idx="107">
                  <c:v>1.1526343751951</c:v>
                </c:pt>
                <c:pt idx="108">
                  <c:v>0.74767328064628891</c:v>
                </c:pt>
                <c:pt idx="109">
                  <c:v>-2.4268541253398626E-2</c:v>
                </c:pt>
                <c:pt idx="110">
                  <c:v>1.3850005904420137</c:v>
                </c:pt>
                <c:pt idx="111">
                  <c:v>2.5141063832751298</c:v>
                </c:pt>
                <c:pt idx="112">
                  <c:v>1.868696484883444</c:v>
                </c:pt>
                <c:pt idx="113">
                  <c:v>1.3282183202116915</c:v>
                </c:pt>
                <c:pt idx="114">
                  <c:v>1.4101123791478938</c:v>
                </c:pt>
              </c:numCache>
            </c:numRef>
          </c:val>
          <c:smooth val="0"/>
        </c:ser>
        <c:dLbls>
          <c:showLegendKey val="0"/>
          <c:showVal val="0"/>
          <c:showCatName val="0"/>
          <c:showSerName val="0"/>
          <c:showPercent val="0"/>
          <c:showBubbleSize val="0"/>
        </c:dLbls>
        <c:smooth val="0"/>
        <c:axId val="118421328"/>
        <c:axId val="121957624"/>
      </c:lineChart>
      <c:catAx>
        <c:axId val="1184213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1957624"/>
        <c:crosses val="autoZero"/>
        <c:auto val="1"/>
        <c:lblAlgn val="ctr"/>
        <c:lblOffset val="100"/>
        <c:noMultiLvlLbl val="0"/>
      </c:catAx>
      <c:valAx>
        <c:axId val="121957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842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E99D1-B047-4FFF-AABC-C1138C14DCAF}" type="datetimeFigureOut">
              <a:rPr lang="it-IT" smtClean="0"/>
              <a:t>16/12/2015</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0D430-88A5-4E5A-AF0A-468BCDEE988B}" type="slidenum">
              <a:rPr lang="it-IT" smtClean="0"/>
              <a:t>‹#›</a:t>
            </a:fld>
            <a:endParaRPr lang="it-IT"/>
          </a:p>
        </p:txBody>
      </p:sp>
    </p:spTree>
    <p:extLst>
      <p:ext uri="{BB962C8B-B14F-4D97-AF65-F5344CB8AC3E}">
        <p14:creationId xmlns:p14="http://schemas.microsoft.com/office/powerpoint/2010/main" val="237390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2430D430-88A5-4E5A-AF0A-468BCDEE988B}" type="slidenum">
              <a:rPr lang="it-IT" smtClean="0"/>
              <a:t>1</a:t>
            </a:fld>
            <a:endParaRPr lang="it-IT"/>
          </a:p>
        </p:txBody>
      </p:sp>
    </p:spTree>
    <p:extLst>
      <p:ext uri="{BB962C8B-B14F-4D97-AF65-F5344CB8AC3E}">
        <p14:creationId xmlns:p14="http://schemas.microsoft.com/office/powerpoint/2010/main" val="195452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2430D430-88A5-4E5A-AF0A-468BCDEE988B}" type="slidenum">
              <a:rPr lang="it-IT" smtClean="0"/>
              <a:t>32</a:t>
            </a:fld>
            <a:endParaRPr lang="it-IT"/>
          </a:p>
        </p:txBody>
      </p:sp>
    </p:spTree>
    <p:extLst>
      <p:ext uri="{BB962C8B-B14F-4D97-AF65-F5344CB8AC3E}">
        <p14:creationId xmlns:p14="http://schemas.microsoft.com/office/powerpoint/2010/main" val="976162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BDB7D4-DE0D-4188-BE7F-9A68C1D81223}" type="datetime1">
              <a:rPr lang="it-IT" smtClean="0"/>
              <a:t>16/12/2015</a:t>
            </a:fld>
            <a:endParaRPr lang="it-IT"/>
          </a:p>
        </p:txBody>
      </p:sp>
      <p:sp>
        <p:nvSpPr>
          <p:cNvPr id="5" name="Footer Placeholder 4"/>
          <p:cNvSpPr>
            <a:spLocks noGrp="1"/>
          </p:cNvSpPr>
          <p:nvPr>
            <p:ph type="ftr" sz="quarter" idx="11"/>
          </p:nvPr>
        </p:nvSpPr>
        <p:spPr>
          <a:xfrm>
            <a:off x="2692397" y="5037663"/>
            <a:ext cx="5214635" cy="279400"/>
          </a:xfrm>
        </p:spPr>
        <p:txBody>
          <a:bodyPr/>
          <a:lstStyle/>
          <a:p>
            <a:r>
              <a:rPr lang="it-IT" smtClean="0"/>
              <a:t>Fratianni-Giri</a:t>
            </a:r>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E4F5D7D6-9B58-45B1-856A-8B5B6837ADAD}" type="slidenum">
              <a:rPr lang="it-IT" smtClean="0"/>
              <a:t>‹#›</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63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AC218-3A94-44F3-8ED7-D198FB4C2FF8}" type="datetime1">
              <a:rPr lang="it-IT" smtClean="0"/>
              <a:t>16/12/2015</a:t>
            </a:fld>
            <a:endParaRPr lang="it-IT"/>
          </a:p>
        </p:txBody>
      </p:sp>
      <p:sp>
        <p:nvSpPr>
          <p:cNvPr id="6" name="Footer Placeholder 5"/>
          <p:cNvSpPr>
            <a:spLocks noGrp="1"/>
          </p:cNvSpPr>
          <p:nvPr>
            <p:ph type="ftr" sz="quarter" idx="11"/>
          </p:nvPr>
        </p:nvSpPr>
        <p:spPr/>
        <p:txBody>
          <a:bodyPr/>
          <a:lstStyle/>
          <a:p>
            <a:r>
              <a:rPr lang="it-IT" smtClean="0"/>
              <a:t>Fratianni-Giri</a:t>
            </a:r>
            <a:endParaRPr lang="it-IT"/>
          </a:p>
        </p:txBody>
      </p:sp>
      <p:sp>
        <p:nvSpPr>
          <p:cNvPr id="7" name="Slide Number Placeholder 6"/>
          <p:cNvSpPr>
            <a:spLocks noGrp="1"/>
          </p:cNvSpPr>
          <p:nvPr>
            <p:ph type="sldNum" sz="quarter" idx="12"/>
          </p:nvPr>
        </p:nvSpPr>
        <p:spPr/>
        <p:txBody>
          <a:bodyPr/>
          <a:lstStyle/>
          <a:p>
            <a:fld id="{E4F5D7D6-9B58-45B1-856A-8B5B6837ADAD}" type="slidenum">
              <a:rPr lang="it-IT" smtClean="0"/>
              <a:t>‹#›</a:t>
            </a:fld>
            <a:endParaRPr lang="it-IT"/>
          </a:p>
        </p:txBody>
      </p:sp>
    </p:spTree>
    <p:extLst>
      <p:ext uri="{BB962C8B-B14F-4D97-AF65-F5344CB8AC3E}">
        <p14:creationId xmlns:p14="http://schemas.microsoft.com/office/powerpoint/2010/main" val="162629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AE4FFF-CC6D-4FA8-B9D7-1FFED9B93B70}" type="datetime1">
              <a:rPr lang="it-IT" smtClean="0"/>
              <a:t>16/12/2015</a:t>
            </a:fld>
            <a:endParaRPr lang="it-IT"/>
          </a:p>
        </p:txBody>
      </p:sp>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19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0B53A-BCC1-4AB7-B9A6-F2C178FCDCF5}" type="datetime1">
              <a:rPr lang="it-IT" smtClean="0"/>
              <a:t>16/12/2015</a:t>
            </a:fld>
            <a:endParaRPr lang="it-IT"/>
          </a:p>
        </p:txBody>
      </p:sp>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5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4C9855-C0D4-49C0-B53F-DEE0B6D473D0}" type="datetime1">
              <a:rPr lang="it-IT" smtClean="0"/>
              <a:t>16/12/2015</a:t>
            </a:fld>
            <a:endParaRPr lang="it-IT"/>
          </a:p>
        </p:txBody>
      </p:sp>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a:t>
            </a:fld>
            <a:endParaRPr lang="it-IT"/>
          </a:p>
        </p:txBody>
      </p:sp>
    </p:spTree>
    <p:extLst>
      <p:ext uri="{BB962C8B-B14F-4D97-AF65-F5344CB8AC3E}">
        <p14:creationId xmlns:p14="http://schemas.microsoft.com/office/powerpoint/2010/main" val="3579544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09999-99DD-4B9E-8DBF-598223A47E11}" type="datetime1">
              <a:rPr lang="it-IT" smtClean="0"/>
              <a:t>16/12/2015</a:t>
            </a:fld>
            <a:endParaRPr lang="it-IT"/>
          </a:p>
        </p:txBody>
      </p:sp>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44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D81B7-305E-4FCC-808F-9E414B8AD002}" type="datetime1">
              <a:rPr lang="it-IT" smtClean="0"/>
              <a:t>16/12/2015</a:t>
            </a:fld>
            <a:endParaRPr lang="it-IT"/>
          </a:p>
        </p:txBody>
      </p:sp>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35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C335BB-1F6F-4BCE-AB07-077B2F55AAD3}" type="datetime1">
              <a:rPr lang="it-IT" smtClean="0"/>
              <a:t>16/12/2015</a:t>
            </a:fld>
            <a:endParaRPr lang="it-IT"/>
          </a:p>
        </p:txBody>
      </p:sp>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098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FF517-4302-4750-8EF6-67C42F3A64FC}" type="datetime1">
              <a:rPr lang="it-IT" smtClean="0"/>
              <a:t>16/12/2015</a:t>
            </a:fld>
            <a:endParaRPr lang="it-IT"/>
          </a:p>
        </p:txBody>
      </p:sp>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24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FB616-B357-4953-A0CE-FE95DC1B9C8A}" type="datetime1">
              <a:rPr lang="it-IT" smtClean="0"/>
              <a:t>16/12/2015</a:t>
            </a:fld>
            <a:endParaRPr lang="it-IT"/>
          </a:p>
        </p:txBody>
      </p:sp>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a:t>
            </a:fld>
            <a:endParaRPr lang="it-IT"/>
          </a:p>
        </p:txBody>
      </p:sp>
    </p:spTree>
    <p:extLst>
      <p:ext uri="{BB962C8B-B14F-4D97-AF65-F5344CB8AC3E}">
        <p14:creationId xmlns:p14="http://schemas.microsoft.com/office/powerpoint/2010/main" val="429466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B3029-4736-427F-BCE4-8D05632815EB}" type="datetime1">
              <a:rPr lang="it-IT" smtClean="0"/>
              <a:t>16/12/2015</a:t>
            </a:fld>
            <a:endParaRPr lang="it-IT"/>
          </a:p>
        </p:txBody>
      </p:sp>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648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C19EEE-DD51-4D53-9376-7ADFD8D7DE62}" type="datetime1">
              <a:rPr lang="it-IT" smtClean="0"/>
              <a:t>16/12/2015</a:t>
            </a:fld>
            <a:endParaRPr lang="it-IT"/>
          </a:p>
        </p:txBody>
      </p:sp>
      <p:sp>
        <p:nvSpPr>
          <p:cNvPr id="6" name="Footer Placeholder 5"/>
          <p:cNvSpPr>
            <a:spLocks noGrp="1"/>
          </p:cNvSpPr>
          <p:nvPr>
            <p:ph type="ftr" sz="quarter" idx="11"/>
          </p:nvPr>
        </p:nvSpPr>
        <p:spPr/>
        <p:txBody>
          <a:bodyPr/>
          <a:lstStyle/>
          <a:p>
            <a:r>
              <a:rPr lang="it-IT" smtClean="0"/>
              <a:t>Fratianni-Giri</a:t>
            </a:r>
            <a:endParaRPr lang="it-IT"/>
          </a:p>
        </p:txBody>
      </p:sp>
      <p:sp>
        <p:nvSpPr>
          <p:cNvPr id="7" name="Slide Number Placeholder 6"/>
          <p:cNvSpPr>
            <a:spLocks noGrp="1"/>
          </p:cNvSpPr>
          <p:nvPr>
            <p:ph type="sldNum" sz="quarter" idx="12"/>
          </p:nvPr>
        </p:nvSpPr>
        <p:spPr/>
        <p:txBody>
          <a:bodyPr/>
          <a:lstStyle/>
          <a:p>
            <a:fld id="{E4F5D7D6-9B58-45B1-856A-8B5B6837ADAD}" type="slidenum">
              <a:rPr lang="it-IT" smtClean="0"/>
              <a:t>‹#›</a:t>
            </a:fld>
            <a:endParaRPr lang="it-IT"/>
          </a:p>
        </p:txBody>
      </p:sp>
    </p:spTree>
    <p:extLst>
      <p:ext uri="{BB962C8B-B14F-4D97-AF65-F5344CB8AC3E}">
        <p14:creationId xmlns:p14="http://schemas.microsoft.com/office/powerpoint/2010/main" val="189062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B9795-62F7-49BB-A725-0D28AE4936E0}" type="datetime1">
              <a:rPr lang="it-IT" smtClean="0"/>
              <a:t>16/12/2015</a:t>
            </a:fld>
            <a:endParaRPr lang="it-IT"/>
          </a:p>
        </p:txBody>
      </p:sp>
      <p:sp>
        <p:nvSpPr>
          <p:cNvPr id="8" name="Footer Placeholder 7"/>
          <p:cNvSpPr>
            <a:spLocks noGrp="1"/>
          </p:cNvSpPr>
          <p:nvPr>
            <p:ph type="ftr" sz="quarter" idx="11"/>
          </p:nvPr>
        </p:nvSpPr>
        <p:spPr/>
        <p:txBody>
          <a:bodyPr/>
          <a:lstStyle/>
          <a:p>
            <a:r>
              <a:rPr lang="it-IT" smtClean="0"/>
              <a:t>Fratianni-Giri</a:t>
            </a:r>
            <a:endParaRPr lang="it-IT"/>
          </a:p>
        </p:txBody>
      </p:sp>
      <p:sp>
        <p:nvSpPr>
          <p:cNvPr id="9" name="Slide Number Placeholder 8"/>
          <p:cNvSpPr>
            <a:spLocks noGrp="1"/>
          </p:cNvSpPr>
          <p:nvPr>
            <p:ph type="sldNum" sz="quarter" idx="12"/>
          </p:nvPr>
        </p:nvSpPr>
        <p:spPr/>
        <p:txBody>
          <a:bodyPr/>
          <a:lstStyle/>
          <a:p>
            <a:fld id="{E4F5D7D6-9B58-45B1-856A-8B5B6837ADAD}" type="slidenum">
              <a:rPr lang="it-IT" smtClean="0"/>
              <a:t>‹#›</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0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369056-1713-4A95-9812-BDB1B89EF472}" type="datetime1">
              <a:rPr lang="it-IT" smtClean="0"/>
              <a:t>16/12/2015</a:t>
            </a:fld>
            <a:endParaRPr lang="it-IT"/>
          </a:p>
        </p:txBody>
      </p:sp>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51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8392B-18BC-4A8B-8EE0-3EF788CBBA8D}" type="datetime1">
              <a:rPr lang="it-IT" smtClean="0"/>
              <a:t>16/12/2015</a:t>
            </a:fld>
            <a:endParaRPr lang="it-IT"/>
          </a:p>
        </p:txBody>
      </p:sp>
      <p:sp>
        <p:nvSpPr>
          <p:cNvPr id="3" name="Footer Placeholder 2"/>
          <p:cNvSpPr>
            <a:spLocks noGrp="1"/>
          </p:cNvSpPr>
          <p:nvPr>
            <p:ph type="ftr" sz="quarter" idx="11"/>
          </p:nvPr>
        </p:nvSpPr>
        <p:spPr/>
        <p:txBody>
          <a:bodyPr/>
          <a:lstStyle/>
          <a:p>
            <a:r>
              <a:rPr lang="it-IT" smtClean="0"/>
              <a:t>Fratianni-Giri</a:t>
            </a:r>
            <a:endParaRPr lang="it-IT"/>
          </a:p>
        </p:txBody>
      </p:sp>
      <p:sp>
        <p:nvSpPr>
          <p:cNvPr id="4" name="Slide Number Placeholder 3"/>
          <p:cNvSpPr>
            <a:spLocks noGrp="1"/>
          </p:cNvSpPr>
          <p:nvPr>
            <p:ph type="sldNum" sz="quarter" idx="12"/>
          </p:nvPr>
        </p:nvSpPr>
        <p:spPr/>
        <p:txBody>
          <a:bodyPr/>
          <a:lstStyle/>
          <a:p>
            <a:fld id="{E4F5D7D6-9B58-45B1-856A-8B5B6837ADAD}" type="slidenum">
              <a:rPr lang="it-IT" smtClean="0"/>
              <a:t>‹#›</a:t>
            </a:fld>
            <a:endParaRPr lang="it-IT"/>
          </a:p>
        </p:txBody>
      </p:sp>
    </p:spTree>
    <p:extLst>
      <p:ext uri="{BB962C8B-B14F-4D97-AF65-F5344CB8AC3E}">
        <p14:creationId xmlns:p14="http://schemas.microsoft.com/office/powerpoint/2010/main" val="373917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C6C10-66FE-4EDD-82F1-01D5CB122DE1}" type="datetime1">
              <a:rPr lang="it-IT" smtClean="0"/>
              <a:t>16/12/2015</a:t>
            </a:fld>
            <a:endParaRPr lang="it-IT"/>
          </a:p>
        </p:txBody>
      </p:sp>
      <p:sp>
        <p:nvSpPr>
          <p:cNvPr id="6" name="Footer Placeholder 5"/>
          <p:cNvSpPr>
            <a:spLocks noGrp="1"/>
          </p:cNvSpPr>
          <p:nvPr>
            <p:ph type="ftr" sz="quarter" idx="11"/>
          </p:nvPr>
        </p:nvSpPr>
        <p:spPr/>
        <p:txBody>
          <a:bodyPr/>
          <a:lstStyle/>
          <a:p>
            <a:r>
              <a:rPr lang="it-IT" smtClean="0"/>
              <a:t>Fratianni-Giri</a:t>
            </a:r>
            <a:endParaRPr lang="it-IT"/>
          </a:p>
        </p:txBody>
      </p:sp>
      <p:sp>
        <p:nvSpPr>
          <p:cNvPr id="7" name="Slide Number Placeholder 6"/>
          <p:cNvSpPr>
            <a:spLocks noGrp="1"/>
          </p:cNvSpPr>
          <p:nvPr>
            <p:ph type="sldNum" sz="quarter" idx="12"/>
          </p:nvPr>
        </p:nvSpPr>
        <p:spPr/>
        <p:txBody>
          <a:bodyPr/>
          <a:lstStyle/>
          <a:p>
            <a:fld id="{E4F5D7D6-9B58-45B1-856A-8B5B6837ADAD}" type="slidenum">
              <a:rPr lang="it-IT" smtClean="0"/>
              <a:t>‹#›</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917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753A2-C5C7-45CF-9D8C-889B7F12D13B}" type="datetime1">
              <a:rPr lang="it-IT" smtClean="0"/>
              <a:t>16/12/2015</a:t>
            </a:fld>
            <a:endParaRPr lang="it-IT"/>
          </a:p>
        </p:txBody>
      </p:sp>
      <p:sp>
        <p:nvSpPr>
          <p:cNvPr id="6" name="Footer Placeholder 5"/>
          <p:cNvSpPr>
            <a:spLocks noGrp="1"/>
          </p:cNvSpPr>
          <p:nvPr>
            <p:ph type="ftr" sz="quarter" idx="11"/>
          </p:nvPr>
        </p:nvSpPr>
        <p:spPr/>
        <p:txBody>
          <a:bodyPr/>
          <a:lstStyle/>
          <a:p>
            <a:r>
              <a:rPr lang="it-IT" smtClean="0"/>
              <a:t>Fratianni-Giri</a:t>
            </a:r>
            <a:endParaRPr lang="it-IT"/>
          </a:p>
        </p:txBody>
      </p:sp>
      <p:sp>
        <p:nvSpPr>
          <p:cNvPr id="7" name="Slide Number Placeholder 6"/>
          <p:cNvSpPr>
            <a:spLocks noGrp="1"/>
          </p:cNvSpPr>
          <p:nvPr>
            <p:ph type="sldNum" sz="quarter" idx="12"/>
          </p:nvPr>
        </p:nvSpPr>
        <p:spPr/>
        <p:txBody>
          <a:bodyPr/>
          <a:lstStyle/>
          <a:p>
            <a:fld id="{E4F5D7D6-9B58-45B1-856A-8B5B6837ADAD}" type="slidenum">
              <a:rPr lang="it-IT" smtClean="0"/>
              <a:t>‹#›</a:t>
            </a:fld>
            <a:endParaRPr lang="it-IT"/>
          </a:p>
        </p:txBody>
      </p:sp>
    </p:spTree>
    <p:extLst>
      <p:ext uri="{BB962C8B-B14F-4D97-AF65-F5344CB8AC3E}">
        <p14:creationId xmlns:p14="http://schemas.microsoft.com/office/powerpoint/2010/main" val="83936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FDA86D-D805-4EEF-9A59-9209DA4F55BF}" type="datetime1">
              <a:rPr lang="it-IT" smtClean="0"/>
              <a:t>16/12/2015</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it-IT" smtClean="0"/>
              <a:t>Fratianni-Giri</a:t>
            </a:r>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F5D7D6-9B58-45B1-856A-8B5B6837ADAD}" type="slidenum">
              <a:rPr lang="it-IT" smtClean="0"/>
              <a:t>‹#›</a:t>
            </a:fld>
            <a:endParaRPr lang="it-IT"/>
          </a:p>
        </p:txBody>
      </p:sp>
    </p:spTree>
    <p:extLst>
      <p:ext uri="{BB962C8B-B14F-4D97-AF65-F5344CB8AC3E}">
        <p14:creationId xmlns:p14="http://schemas.microsoft.com/office/powerpoint/2010/main" val="166522945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4295" y="982132"/>
            <a:ext cx="10371551" cy="1303867"/>
          </a:xfrm>
        </p:spPr>
        <p:txBody>
          <a:bodyPr>
            <a:normAutofit fontScale="90000"/>
          </a:bodyPr>
          <a:lstStyle/>
          <a:p>
            <a:r>
              <a:rPr lang="en-GB" sz="4900" b="1" dirty="0">
                <a:solidFill>
                  <a:srgbClr val="002060"/>
                </a:solidFill>
              </a:rPr>
              <a:t>THE TALE OF TWO GREAT </a:t>
            </a:r>
            <a:r>
              <a:rPr lang="en-GB" sz="4900" b="1" dirty="0" smtClean="0">
                <a:solidFill>
                  <a:srgbClr val="002060"/>
                </a:solidFill>
              </a:rPr>
              <a:t>CRISES</a:t>
            </a:r>
            <a:r>
              <a:rPr lang="it-IT" dirty="0"/>
              <a:t/>
            </a:r>
            <a:br>
              <a:rPr lang="it-IT" dirty="0"/>
            </a:br>
            <a:endParaRPr lang="it-IT" dirty="0"/>
          </a:p>
        </p:txBody>
      </p:sp>
      <p:sp>
        <p:nvSpPr>
          <p:cNvPr id="5" name="Content Placeholder 4"/>
          <p:cNvSpPr>
            <a:spLocks noGrp="1"/>
          </p:cNvSpPr>
          <p:nvPr>
            <p:ph idx="1"/>
          </p:nvPr>
        </p:nvSpPr>
        <p:spPr>
          <a:xfrm>
            <a:off x="1189972" y="2556932"/>
            <a:ext cx="9820405" cy="3318936"/>
          </a:xfrm>
        </p:spPr>
        <p:txBody>
          <a:bodyPr>
            <a:normAutofit fontScale="92500" lnSpcReduction="10000"/>
          </a:bodyPr>
          <a:lstStyle/>
          <a:p>
            <a:pPr marL="0" indent="0">
              <a:buNone/>
            </a:pPr>
            <a:endParaRPr lang="it-IT" b="1" dirty="0" smtClean="0">
              <a:solidFill>
                <a:srgbClr val="002060"/>
              </a:solidFill>
            </a:endParaRPr>
          </a:p>
          <a:p>
            <a:pPr marL="0" indent="0">
              <a:buNone/>
            </a:pPr>
            <a:endParaRPr lang="it-IT" b="1" dirty="0">
              <a:solidFill>
                <a:srgbClr val="002060"/>
              </a:solidFill>
            </a:endParaRPr>
          </a:p>
          <a:p>
            <a:pPr marL="0" indent="0" algn="ctr">
              <a:buNone/>
            </a:pPr>
            <a:r>
              <a:rPr lang="it-IT" sz="3300" b="1" dirty="0" smtClean="0">
                <a:solidFill>
                  <a:srgbClr val="002060"/>
                </a:solidFill>
              </a:rPr>
              <a:t>Michele </a:t>
            </a:r>
            <a:r>
              <a:rPr lang="it-IT" sz="3300" b="1" dirty="0">
                <a:solidFill>
                  <a:srgbClr val="002060"/>
                </a:solidFill>
              </a:rPr>
              <a:t>Fratianni* and Federico Giri**</a:t>
            </a:r>
            <a:endParaRPr lang="it-IT" sz="3300" dirty="0">
              <a:solidFill>
                <a:srgbClr val="002060"/>
              </a:solidFill>
            </a:endParaRPr>
          </a:p>
          <a:p>
            <a:endParaRPr lang="it-IT" dirty="0" smtClean="0">
              <a:solidFill>
                <a:srgbClr val="002060"/>
              </a:solidFill>
            </a:endParaRPr>
          </a:p>
          <a:p>
            <a:endParaRPr lang="it-IT" dirty="0">
              <a:solidFill>
                <a:srgbClr val="002060"/>
              </a:solidFill>
            </a:endParaRPr>
          </a:p>
          <a:p>
            <a:pPr marL="0" indent="0">
              <a:buNone/>
            </a:pPr>
            <a:r>
              <a:rPr lang="it-IT" dirty="0">
                <a:solidFill>
                  <a:srgbClr val="002060"/>
                </a:solidFill>
              </a:rPr>
              <a:t>*</a:t>
            </a:r>
            <a:r>
              <a:rPr lang="it-IT" sz="2200" dirty="0">
                <a:solidFill>
                  <a:srgbClr val="002060"/>
                </a:solidFill>
              </a:rPr>
              <a:t>Indiana University, Università Politecnica delle Marche and </a:t>
            </a:r>
            <a:r>
              <a:rPr lang="it-IT" sz="2200" dirty="0" smtClean="0">
                <a:solidFill>
                  <a:srgbClr val="002060"/>
                </a:solidFill>
              </a:rPr>
              <a:t>MoFiR, email:fratiann@indiana.edu</a:t>
            </a:r>
            <a:endParaRPr lang="it-IT" sz="2200" dirty="0">
              <a:solidFill>
                <a:srgbClr val="002060"/>
              </a:solidFill>
            </a:endParaRPr>
          </a:p>
          <a:p>
            <a:pPr marL="0" indent="0">
              <a:buNone/>
            </a:pPr>
            <a:r>
              <a:rPr lang="it-IT" sz="2200" dirty="0">
                <a:solidFill>
                  <a:srgbClr val="002060"/>
                </a:solidFill>
              </a:rPr>
              <a:t>**Università Politecnica delle Marche, email:f.giri@univpm.it</a:t>
            </a:r>
          </a:p>
          <a:p>
            <a:endParaRPr lang="it-IT" dirty="0">
              <a:solidFill>
                <a:srgbClr val="002060"/>
              </a:solidFill>
            </a:endParaRPr>
          </a:p>
        </p:txBody>
      </p:sp>
      <p:sp>
        <p:nvSpPr>
          <p:cNvPr id="9" name="Footer Placeholder 8"/>
          <p:cNvSpPr>
            <a:spLocks noGrp="1"/>
          </p:cNvSpPr>
          <p:nvPr>
            <p:ph type="ftr" sz="quarter" idx="11"/>
          </p:nvPr>
        </p:nvSpPr>
        <p:spPr/>
        <p:txBody>
          <a:bodyPr/>
          <a:lstStyle/>
          <a:p>
            <a:r>
              <a:rPr lang="it-IT" smtClean="0"/>
              <a:t>Fratianni-Giri</a:t>
            </a:r>
            <a:endParaRPr lang="it-IT"/>
          </a:p>
        </p:txBody>
      </p:sp>
      <p:sp>
        <p:nvSpPr>
          <p:cNvPr id="10" name="Slide Number Placeholder 9"/>
          <p:cNvSpPr>
            <a:spLocks noGrp="1"/>
          </p:cNvSpPr>
          <p:nvPr>
            <p:ph type="sldNum" sz="quarter" idx="12"/>
          </p:nvPr>
        </p:nvSpPr>
        <p:spPr/>
        <p:txBody>
          <a:bodyPr/>
          <a:lstStyle/>
          <a:p>
            <a:fld id="{E4F5D7D6-9B58-45B1-856A-8B5B6837ADAD}" type="slidenum">
              <a:rPr lang="it-IT" smtClean="0"/>
              <a:t>1</a:t>
            </a:fld>
            <a:endParaRPr lang="it-IT"/>
          </a:p>
        </p:txBody>
      </p:sp>
    </p:spTree>
    <p:extLst>
      <p:ext uri="{BB962C8B-B14F-4D97-AF65-F5344CB8AC3E}">
        <p14:creationId xmlns:p14="http://schemas.microsoft.com/office/powerpoint/2010/main" val="2106234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14607"/>
            <a:ext cx="9601196" cy="162839"/>
          </a:xfrm>
        </p:spPr>
        <p:txBody>
          <a:bodyPr>
            <a:normAutofit fontScale="90000"/>
          </a:bodyPr>
          <a:lstStyle/>
          <a:p>
            <a:r>
              <a:rPr lang="en-GB" sz="3100" dirty="0">
                <a:solidFill>
                  <a:srgbClr val="002060"/>
                </a:solidFill>
              </a:rPr>
              <a:t>Net capital flows and long-term interest rates, EU, 1995-2015</a:t>
            </a:r>
            <a:r>
              <a:rPr lang="it-IT" dirty="0">
                <a:solidFill>
                  <a:srgbClr val="002060"/>
                </a:solidFill>
              </a:rPr>
              <a:t/>
            </a:r>
            <a:br>
              <a:rPr lang="it-IT" dirty="0">
                <a:solidFill>
                  <a:srgbClr val="002060"/>
                </a:solidFill>
              </a:rPr>
            </a:br>
            <a:endParaRPr lang="it-IT" dirty="0">
              <a:solidFill>
                <a:srgbClr val="002060"/>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926926" y="1014607"/>
            <a:ext cx="10346499" cy="4290793"/>
          </a:xfrm>
          <a:prstGeom prst="rect">
            <a:avLst/>
          </a:prstGeom>
          <a:noFill/>
          <a:ln>
            <a:noFill/>
          </a:ln>
        </p:spPr>
      </p:pic>
      <p:sp>
        <p:nvSpPr>
          <p:cNvPr id="5" name="Rectangle 4"/>
          <p:cNvSpPr/>
          <p:nvPr/>
        </p:nvSpPr>
        <p:spPr>
          <a:xfrm>
            <a:off x="926926" y="5297890"/>
            <a:ext cx="8304755" cy="369332"/>
          </a:xfrm>
          <a:prstGeom prst="rect">
            <a:avLst/>
          </a:prstGeom>
        </p:spPr>
        <p:txBody>
          <a:bodyPr wrap="square">
            <a:spAutoFit/>
          </a:bodyPr>
          <a:lstStyle/>
          <a:p>
            <a:pPr marL="75565" marR="50165" algn="just">
              <a:spcBef>
                <a:spcPts val="55"/>
              </a:spcBef>
              <a:spcAft>
                <a:spcPts val="800"/>
              </a:spcAft>
            </a:pPr>
            <a:r>
              <a:rPr lang="en-GB" dirty="0" smtClean="0">
                <a:solidFill>
                  <a:srgbClr val="002060"/>
                </a:solidFill>
                <a:effectLst/>
                <a:latin typeface="Times New Roman" panose="02020603050405020304" pitchFamily="18" charset="0"/>
              </a:rPr>
              <a:t>In sum, monetary </a:t>
            </a:r>
            <a:r>
              <a:rPr lang="en-GB" spc="35" dirty="0" smtClean="0">
                <a:solidFill>
                  <a:srgbClr val="002060"/>
                </a:solidFill>
                <a:effectLst/>
                <a:latin typeface="Times New Roman" panose="02020603050405020304" pitchFamily="18" charset="0"/>
              </a:rPr>
              <a:t>p</a:t>
            </a:r>
            <a:r>
              <a:rPr lang="en-GB" dirty="0" smtClean="0">
                <a:solidFill>
                  <a:srgbClr val="002060"/>
                </a:solidFill>
                <a:effectLst/>
                <a:latin typeface="Times New Roman" panose="02020603050405020304" pitchFamily="18" charset="0"/>
              </a:rPr>
              <a:t>olicy</a:t>
            </a:r>
            <a:r>
              <a:rPr lang="en-GB" spc="70" dirty="0" smtClean="0">
                <a:solidFill>
                  <a:srgbClr val="002060"/>
                </a:solidFill>
                <a:effectLst/>
                <a:latin typeface="Times New Roman" panose="02020603050405020304" pitchFamily="18" charset="0"/>
              </a:rPr>
              <a:t> was a critical trigger for</a:t>
            </a:r>
            <a:r>
              <a:rPr lang="en-GB" dirty="0" smtClean="0">
                <a:solidFill>
                  <a:srgbClr val="002060"/>
                </a:solidFill>
                <a:effectLst/>
                <a:latin typeface="Times New Roman" panose="02020603050405020304" pitchFamily="18" charset="0"/>
              </a:rPr>
              <a:t> both</a:t>
            </a:r>
            <a:r>
              <a:rPr lang="en-GB" spc="85" dirty="0" smtClean="0">
                <a:solidFill>
                  <a:srgbClr val="002060"/>
                </a:solidFill>
                <a:effectLst/>
                <a:latin typeface="Times New Roman" panose="02020603050405020304" pitchFamily="18" charset="0"/>
              </a:rPr>
              <a:t> </a:t>
            </a:r>
            <a:r>
              <a:rPr lang="en-GB" spc="100" dirty="0" smtClean="0">
                <a:solidFill>
                  <a:srgbClr val="002060"/>
                </a:solidFill>
                <a:effectLst/>
                <a:latin typeface="Times New Roman" panose="02020603050405020304" pitchFamily="18" charset="0"/>
              </a:rPr>
              <a:t>the GD and GFC</a:t>
            </a:r>
            <a:r>
              <a:rPr lang="en-GB" dirty="0" smtClean="0">
                <a:solidFill>
                  <a:srgbClr val="002060"/>
                </a:solidFill>
                <a:effectLst/>
                <a:latin typeface="Times New Roman" panose="02020603050405020304" pitchFamily="18" charset="0"/>
              </a:rPr>
              <a:t>.  </a:t>
            </a:r>
            <a:endParaRPr lang="it-IT" dirty="0">
              <a:solidFill>
                <a:srgbClr val="002060"/>
              </a:solidFill>
              <a:effectLst/>
            </a:endParaRPr>
          </a:p>
        </p:txBody>
      </p:sp>
      <p:sp>
        <p:nvSpPr>
          <p:cNvPr id="6" name="Footer Placeholder 5"/>
          <p:cNvSpPr>
            <a:spLocks noGrp="1"/>
          </p:cNvSpPr>
          <p:nvPr>
            <p:ph type="ftr" sz="quarter" idx="11"/>
          </p:nvPr>
        </p:nvSpPr>
        <p:spPr/>
        <p:txBody>
          <a:bodyPr/>
          <a:lstStyle/>
          <a:p>
            <a:r>
              <a:rPr lang="it-IT" smtClean="0"/>
              <a:t>Fratianni-Giri</a:t>
            </a:r>
            <a:endParaRPr lang="it-IT"/>
          </a:p>
        </p:txBody>
      </p:sp>
      <p:sp>
        <p:nvSpPr>
          <p:cNvPr id="7" name="Slide Number Placeholder 6"/>
          <p:cNvSpPr>
            <a:spLocks noGrp="1"/>
          </p:cNvSpPr>
          <p:nvPr>
            <p:ph type="sldNum" sz="quarter" idx="12"/>
          </p:nvPr>
        </p:nvSpPr>
        <p:spPr/>
        <p:txBody>
          <a:bodyPr/>
          <a:lstStyle/>
          <a:p>
            <a:fld id="{E4F5D7D6-9B58-45B1-856A-8B5B6837ADAD}" type="slidenum">
              <a:rPr lang="it-IT" smtClean="0"/>
              <a:t>10</a:t>
            </a:fld>
            <a:endParaRPr lang="it-IT"/>
          </a:p>
        </p:txBody>
      </p:sp>
    </p:spTree>
    <p:extLst>
      <p:ext uri="{BB962C8B-B14F-4D97-AF65-F5344CB8AC3E}">
        <p14:creationId xmlns:p14="http://schemas.microsoft.com/office/powerpoint/2010/main" val="2137680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11</a:t>
            </a:fld>
            <a:endParaRPr lang="it-IT"/>
          </a:p>
        </p:txBody>
      </p:sp>
      <p:sp>
        <p:nvSpPr>
          <p:cNvPr id="2" name="Title 1"/>
          <p:cNvSpPr>
            <a:spLocks noGrp="1"/>
          </p:cNvSpPr>
          <p:nvPr>
            <p:ph type="title" idx="4294967295"/>
          </p:nvPr>
        </p:nvSpPr>
        <p:spPr>
          <a:xfrm>
            <a:off x="1024049" y="650875"/>
            <a:ext cx="9601200" cy="676275"/>
          </a:xfrm>
        </p:spPr>
        <p:txBody>
          <a:bodyPr>
            <a:noAutofit/>
          </a:bodyPr>
          <a:lstStyle/>
          <a:p>
            <a:r>
              <a:rPr lang="en-GB" sz="2000" b="1" dirty="0">
                <a:solidFill>
                  <a:srgbClr val="002060"/>
                </a:solidFill>
              </a:rPr>
              <a:t>The Depression Years</a:t>
            </a:r>
            <a:r>
              <a:rPr lang="it-IT" sz="2000" dirty="0" smtClean="0">
                <a:solidFill>
                  <a:srgbClr val="002060"/>
                </a:solidFill>
                <a:effectLst/>
              </a:rPr>
              <a:t/>
            </a:r>
            <a:br>
              <a:rPr lang="it-IT" sz="2000" dirty="0" smtClean="0">
                <a:solidFill>
                  <a:srgbClr val="002060"/>
                </a:solidFill>
                <a:effectLst/>
              </a:rPr>
            </a:br>
            <a:r>
              <a:rPr lang="en-GB" sz="2000" dirty="0">
                <a:solidFill>
                  <a:srgbClr val="002060"/>
                </a:solidFill>
              </a:rPr>
              <a:t>World per capita real GDP growth, based on an aggregate of 14 countries, 1900-2014.</a:t>
            </a:r>
            <a:endParaRPr lang="it-IT" sz="2000" dirty="0">
              <a:solidFill>
                <a:srgbClr val="00206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03866706"/>
              </p:ext>
            </p:extLst>
          </p:nvPr>
        </p:nvGraphicFramePr>
        <p:xfrm>
          <a:off x="854967" y="1327150"/>
          <a:ext cx="10472737" cy="4548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8262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12</a:t>
            </a:fld>
            <a:endParaRPr lang="it-IT"/>
          </a:p>
        </p:txBody>
      </p:sp>
      <p:sp>
        <p:nvSpPr>
          <p:cNvPr id="3" name="Content Placeholder 2"/>
          <p:cNvSpPr>
            <a:spLocks noGrp="1"/>
          </p:cNvSpPr>
          <p:nvPr>
            <p:ph idx="4294967295"/>
          </p:nvPr>
        </p:nvSpPr>
        <p:spPr>
          <a:xfrm>
            <a:off x="889348" y="741189"/>
            <a:ext cx="10421655" cy="5227811"/>
          </a:xfrm>
        </p:spPr>
        <p:txBody>
          <a:bodyPr>
            <a:normAutofit/>
          </a:bodyPr>
          <a:lstStyle/>
          <a:p>
            <a:pPr lvl="0"/>
            <a:r>
              <a:rPr lang="en-GB" sz="2600" dirty="0">
                <a:solidFill>
                  <a:srgbClr val="002060"/>
                </a:solidFill>
              </a:rPr>
              <a:t>The annual average, over the 114 years, is 2.6 per cent. </a:t>
            </a:r>
            <a:endParaRPr lang="it-IT" sz="2600" dirty="0">
              <a:solidFill>
                <a:srgbClr val="002060"/>
              </a:solidFill>
            </a:endParaRPr>
          </a:p>
          <a:p>
            <a:pPr lvl="0"/>
            <a:r>
              <a:rPr lang="en-GB" sz="2600" dirty="0">
                <a:solidFill>
                  <a:srgbClr val="002060"/>
                </a:solidFill>
              </a:rPr>
              <a:t>Six periods when growth is negative: WWI, WWII, and four peace-time periods.</a:t>
            </a:r>
            <a:endParaRPr lang="it-IT" sz="2600" dirty="0">
              <a:solidFill>
                <a:srgbClr val="002060"/>
              </a:solidFill>
            </a:endParaRPr>
          </a:p>
          <a:p>
            <a:pPr lvl="1"/>
            <a:r>
              <a:rPr lang="en-GB" sz="2200" dirty="0">
                <a:solidFill>
                  <a:srgbClr val="002060"/>
                </a:solidFill>
              </a:rPr>
              <a:t>Biggest drop  is in 1944-46 (-29 percentage points)</a:t>
            </a:r>
            <a:endParaRPr lang="it-IT" sz="2200" dirty="0">
              <a:solidFill>
                <a:srgbClr val="002060"/>
              </a:solidFill>
            </a:endParaRPr>
          </a:p>
          <a:p>
            <a:pPr lvl="1"/>
            <a:r>
              <a:rPr lang="en-GB" sz="2200" dirty="0" smtClean="0">
                <a:solidFill>
                  <a:srgbClr val="002060"/>
                </a:solidFill>
              </a:rPr>
              <a:t>followed </a:t>
            </a:r>
            <a:r>
              <a:rPr lang="en-GB" sz="2200" dirty="0">
                <a:solidFill>
                  <a:srgbClr val="002060"/>
                </a:solidFill>
              </a:rPr>
              <a:t>by the </a:t>
            </a:r>
            <a:r>
              <a:rPr lang="en-GB" sz="2200" u="sng" dirty="0">
                <a:solidFill>
                  <a:srgbClr val="002060"/>
                </a:solidFill>
              </a:rPr>
              <a:t>GD</a:t>
            </a:r>
            <a:r>
              <a:rPr lang="en-GB" sz="2200" dirty="0">
                <a:solidFill>
                  <a:srgbClr val="002060"/>
                </a:solidFill>
              </a:rPr>
              <a:t> of 1930-33 (-17.9 percentage points), </a:t>
            </a:r>
            <a:endParaRPr lang="it-IT" sz="2200" dirty="0">
              <a:solidFill>
                <a:srgbClr val="002060"/>
              </a:solidFill>
            </a:endParaRPr>
          </a:p>
          <a:p>
            <a:pPr lvl="1"/>
            <a:r>
              <a:rPr lang="en-GB" sz="2200" dirty="0" smtClean="0">
                <a:solidFill>
                  <a:srgbClr val="002060"/>
                </a:solidFill>
              </a:rPr>
              <a:t>followed </a:t>
            </a:r>
            <a:r>
              <a:rPr lang="en-GB" sz="2200" dirty="0">
                <a:solidFill>
                  <a:srgbClr val="002060"/>
                </a:solidFill>
              </a:rPr>
              <a:t>by WWI period, 1917-19 (-6.1 pp),</a:t>
            </a:r>
            <a:endParaRPr lang="it-IT" sz="2200" dirty="0">
              <a:solidFill>
                <a:srgbClr val="002060"/>
              </a:solidFill>
            </a:endParaRPr>
          </a:p>
          <a:p>
            <a:pPr lvl="1"/>
            <a:r>
              <a:rPr lang="en-GB" sz="2200" dirty="0">
                <a:solidFill>
                  <a:srgbClr val="002060"/>
                </a:solidFill>
              </a:rPr>
              <a:t>followed  by 1914 (-6 pp),</a:t>
            </a:r>
            <a:endParaRPr lang="it-IT" sz="2200" dirty="0">
              <a:solidFill>
                <a:srgbClr val="002060"/>
              </a:solidFill>
            </a:endParaRPr>
          </a:p>
          <a:p>
            <a:pPr lvl="1"/>
            <a:r>
              <a:rPr lang="en-GB" sz="2200" dirty="0">
                <a:solidFill>
                  <a:srgbClr val="002060"/>
                </a:solidFill>
              </a:rPr>
              <a:t>followed  by the </a:t>
            </a:r>
            <a:r>
              <a:rPr lang="en-GB" sz="2200" u="sng" dirty="0">
                <a:solidFill>
                  <a:srgbClr val="002060"/>
                </a:solidFill>
              </a:rPr>
              <a:t>GFC</a:t>
            </a:r>
            <a:r>
              <a:rPr lang="en-GB" sz="2200" dirty="0">
                <a:solidFill>
                  <a:srgbClr val="002060"/>
                </a:solidFill>
              </a:rPr>
              <a:t> of 2009 (-4.4 pp), and </a:t>
            </a:r>
            <a:endParaRPr lang="it-IT" sz="2200" dirty="0">
              <a:solidFill>
                <a:srgbClr val="002060"/>
              </a:solidFill>
            </a:endParaRPr>
          </a:p>
          <a:p>
            <a:pPr lvl="1"/>
            <a:r>
              <a:rPr lang="en-GB" sz="2200" dirty="0">
                <a:solidFill>
                  <a:srgbClr val="002060"/>
                </a:solidFill>
              </a:rPr>
              <a:t>lastly by 1908 (-2.9 pp).</a:t>
            </a:r>
            <a:endParaRPr lang="it-IT" sz="2200" dirty="0">
              <a:solidFill>
                <a:srgbClr val="002060"/>
              </a:solidFill>
            </a:endParaRPr>
          </a:p>
          <a:p>
            <a:pPr lvl="0"/>
            <a:r>
              <a:rPr lang="en-GB" dirty="0">
                <a:solidFill>
                  <a:srgbClr val="002060"/>
                </a:solidFill>
              </a:rPr>
              <a:t> </a:t>
            </a:r>
            <a:r>
              <a:rPr lang="en-GB" sz="2600" dirty="0">
                <a:solidFill>
                  <a:srgbClr val="002060"/>
                </a:solidFill>
              </a:rPr>
              <a:t>Based on this statistics alone, the GD rates as a </a:t>
            </a:r>
            <a:r>
              <a:rPr lang="en-GB" sz="2600" u="sng" dirty="0">
                <a:solidFill>
                  <a:srgbClr val="002060"/>
                </a:solidFill>
              </a:rPr>
              <a:t>bigger shock</a:t>
            </a:r>
            <a:r>
              <a:rPr lang="en-GB" sz="2600" dirty="0">
                <a:solidFill>
                  <a:srgbClr val="002060"/>
                </a:solidFill>
              </a:rPr>
              <a:t> than the GFC.   </a:t>
            </a:r>
            <a:endParaRPr lang="it-IT" sz="2600" dirty="0">
              <a:solidFill>
                <a:srgbClr val="002060"/>
              </a:solidFill>
            </a:endParaRPr>
          </a:p>
        </p:txBody>
      </p:sp>
    </p:spTree>
    <p:extLst>
      <p:ext uri="{BB962C8B-B14F-4D97-AF65-F5344CB8AC3E}">
        <p14:creationId xmlns:p14="http://schemas.microsoft.com/office/powerpoint/2010/main" val="2644625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13</a:t>
            </a:fld>
            <a:endParaRPr lang="it-IT"/>
          </a:p>
        </p:txBody>
      </p:sp>
      <p:sp>
        <p:nvSpPr>
          <p:cNvPr id="2" name="Title 1"/>
          <p:cNvSpPr>
            <a:spLocks noGrp="1"/>
          </p:cNvSpPr>
          <p:nvPr>
            <p:ph type="title" idx="4294967295"/>
          </p:nvPr>
        </p:nvSpPr>
        <p:spPr>
          <a:xfrm>
            <a:off x="1189973" y="688932"/>
            <a:ext cx="9601200" cy="701717"/>
          </a:xfrm>
        </p:spPr>
        <p:txBody>
          <a:bodyPr>
            <a:noAutofit/>
          </a:bodyPr>
          <a:lstStyle/>
          <a:p>
            <a:r>
              <a:rPr lang="en-GB" sz="2800" dirty="0">
                <a:solidFill>
                  <a:srgbClr val="002060"/>
                </a:solidFill>
              </a:rPr>
              <a:t>World inflation rate (CPI), 1900-2014.</a:t>
            </a:r>
            <a:r>
              <a:rPr lang="it-IT" sz="2800" dirty="0" smtClean="0">
                <a:solidFill>
                  <a:srgbClr val="002060"/>
                </a:solidFill>
                <a:effectLst/>
              </a:rPr>
              <a:t/>
            </a:r>
            <a:br>
              <a:rPr lang="it-IT" sz="2800" dirty="0" smtClean="0">
                <a:solidFill>
                  <a:srgbClr val="002060"/>
                </a:solidFill>
                <a:effectLst/>
              </a:rPr>
            </a:br>
            <a:endParaRPr lang="it-IT" sz="2800" dirty="0">
              <a:solidFill>
                <a:srgbClr val="00206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07515606"/>
              </p:ext>
            </p:extLst>
          </p:nvPr>
        </p:nvGraphicFramePr>
        <p:xfrm>
          <a:off x="905767" y="1127342"/>
          <a:ext cx="10421937" cy="4760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7430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14</a:t>
            </a:fld>
            <a:endParaRPr lang="it-IT"/>
          </a:p>
        </p:txBody>
      </p:sp>
      <p:sp>
        <p:nvSpPr>
          <p:cNvPr id="3" name="Content Placeholder 2"/>
          <p:cNvSpPr>
            <a:spLocks noGrp="1"/>
          </p:cNvSpPr>
          <p:nvPr>
            <p:ph idx="4294967295"/>
          </p:nvPr>
        </p:nvSpPr>
        <p:spPr>
          <a:xfrm>
            <a:off x="926925" y="753715"/>
            <a:ext cx="10384077" cy="5215285"/>
          </a:xfrm>
        </p:spPr>
        <p:txBody>
          <a:bodyPr>
            <a:normAutofit/>
          </a:bodyPr>
          <a:lstStyle/>
          <a:p>
            <a:pPr lvl="0"/>
            <a:r>
              <a:rPr lang="en-GB" sz="3200" dirty="0">
                <a:solidFill>
                  <a:srgbClr val="002060"/>
                </a:solidFill>
              </a:rPr>
              <a:t>The annual average is 1.5 per cent. </a:t>
            </a:r>
            <a:endParaRPr lang="it-IT" sz="3200" dirty="0">
              <a:solidFill>
                <a:srgbClr val="002060"/>
              </a:solidFill>
            </a:endParaRPr>
          </a:p>
          <a:p>
            <a:pPr lvl="0"/>
            <a:r>
              <a:rPr lang="en-GB" sz="3200" dirty="0">
                <a:solidFill>
                  <a:srgbClr val="002060"/>
                </a:solidFill>
              </a:rPr>
              <a:t>Two periods of canonical deflation: </a:t>
            </a:r>
            <a:endParaRPr lang="it-IT" sz="3200" dirty="0">
              <a:solidFill>
                <a:srgbClr val="002060"/>
              </a:solidFill>
            </a:endParaRPr>
          </a:p>
          <a:p>
            <a:pPr lvl="1"/>
            <a:r>
              <a:rPr lang="en-GB" sz="3200" dirty="0">
                <a:solidFill>
                  <a:srgbClr val="002060"/>
                </a:solidFill>
              </a:rPr>
              <a:t>1921-1922 (-6.5 pp), and</a:t>
            </a:r>
            <a:endParaRPr lang="it-IT" sz="3200" dirty="0">
              <a:solidFill>
                <a:srgbClr val="002060"/>
              </a:solidFill>
            </a:endParaRPr>
          </a:p>
          <a:p>
            <a:pPr lvl="1"/>
            <a:r>
              <a:rPr lang="en-GB" sz="3200" dirty="0">
                <a:solidFill>
                  <a:srgbClr val="002060"/>
                </a:solidFill>
              </a:rPr>
              <a:t> 1927-1933 (-12.5 pp).</a:t>
            </a:r>
            <a:endParaRPr lang="it-IT" sz="3200" dirty="0">
              <a:solidFill>
                <a:srgbClr val="002060"/>
              </a:solidFill>
            </a:endParaRPr>
          </a:p>
          <a:p>
            <a:pPr lvl="0"/>
            <a:r>
              <a:rPr lang="en-GB" sz="3200" dirty="0">
                <a:solidFill>
                  <a:srgbClr val="002060"/>
                </a:solidFill>
              </a:rPr>
              <a:t> In 2009 (depression year of the GFC), the inflation rate dropped to zero. </a:t>
            </a:r>
            <a:endParaRPr lang="it-IT" sz="3200" dirty="0">
              <a:solidFill>
                <a:srgbClr val="002060"/>
              </a:solidFill>
            </a:endParaRPr>
          </a:p>
          <a:p>
            <a:pPr lvl="0"/>
            <a:r>
              <a:rPr lang="en-GB" sz="3200" dirty="0">
                <a:solidFill>
                  <a:srgbClr val="002060"/>
                </a:solidFill>
              </a:rPr>
              <a:t>Again, the negative shock of the GD, measured in terms of deflation, was </a:t>
            </a:r>
            <a:r>
              <a:rPr lang="en-GB" sz="3200" u="sng" dirty="0">
                <a:solidFill>
                  <a:srgbClr val="002060"/>
                </a:solidFill>
              </a:rPr>
              <a:t>much bigger</a:t>
            </a:r>
            <a:r>
              <a:rPr lang="en-GB" sz="3200" dirty="0">
                <a:solidFill>
                  <a:srgbClr val="002060"/>
                </a:solidFill>
              </a:rPr>
              <a:t> than the GFC’s.  </a:t>
            </a:r>
            <a:endParaRPr lang="it-IT" sz="3200" dirty="0">
              <a:solidFill>
                <a:srgbClr val="002060"/>
              </a:solidFill>
            </a:endParaRPr>
          </a:p>
          <a:p>
            <a:endParaRPr lang="it-IT" dirty="0"/>
          </a:p>
        </p:txBody>
      </p:sp>
    </p:spTree>
    <p:extLst>
      <p:ext uri="{BB962C8B-B14F-4D97-AF65-F5344CB8AC3E}">
        <p14:creationId xmlns:p14="http://schemas.microsoft.com/office/powerpoint/2010/main" val="1916627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270471"/>
          </a:xfrm>
        </p:spPr>
        <p:txBody>
          <a:bodyPr>
            <a:noAutofit/>
          </a:bodyPr>
          <a:lstStyle/>
          <a:p>
            <a:r>
              <a:rPr lang="en-GB" sz="3200" dirty="0">
                <a:solidFill>
                  <a:srgbClr val="002060"/>
                </a:solidFill>
              </a:rPr>
              <a:t>Growth of p.c. real GDP for our sample of five countries</a:t>
            </a:r>
            <a:r>
              <a:rPr lang="it-IT" sz="3200" dirty="0">
                <a:solidFill>
                  <a:srgbClr val="002060"/>
                </a:solidFill>
              </a:rPr>
              <a:t/>
            </a:r>
            <a:br>
              <a:rPr lang="it-IT" sz="3200" dirty="0">
                <a:solidFill>
                  <a:srgbClr val="002060"/>
                </a:solidFill>
              </a:rPr>
            </a:br>
            <a:endParaRPr lang="it-IT" sz="3200" dirty="0">
              <a:solidFill>
                <a:srgbClr val="002060"/>
              </a:solidFill>
            </a:endParaRPr>
          </a:p>
        </p:txBody>
      </p:sp>
      <p:pic>
        <p:nvPicPr>
          <p:cNvPr id="4" name="Content Placeholder 3"/>
          <p:cNvPicPr>
            <a:picLocks noGrp="1" noChangeAspect="1"/>
          </p:cNvPicPr>
          <p:nvPr>
            <p:ph idx="1"/>
          </p:nvPr>
        </p:nvPicPr>
        <p:blipFill>
          <a:blip r:embed="rId2"/>
          <a:stretch>
            <a:fillRect/>
          </a:stretch>
        </p:blipFill>
        <p:spPr>
          <a:xfrm>
            <a:off x="914400" y="1083983"/>
            <a:ext cx="10346499" cy="4791356"/>
          </a:xfrm>
          <a:prstGeom prst="rect">
            <a:avLst/>
          </a:prstGeom>
        </p:spPr>
      </p:pic>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15</a:t>
            </a:fld>
            <a:endParaRPr lang="it-IT"/>
          </a:p>
        </p:txBody>
      </p:sp>
    </p:spTree>
    <p:extLst>
      <p:ext uri="{BB962C8B-B14F-4D97-AF65-F5344CB8AC3E}">
        <p14:creationId xmlns:p14="http://schemas.microsoft.com/office/powerpoint/2010/main" val="1186503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16</a:t>
            </a:fld>
            <a:endParaRPr lang="it-IT"/>
          </a:p>
        </p:txBody>
      </p:sp>
      <p:sp>
        <p:nvSpPr>
          <p:cNvPr id="3" name="Content Placeholder 2"/>
          <p:cNvSpPr>
            <a:spLocks noGrp="1"/>
          </p:cNvSpPr>
          <p:nvPr>
            <p:ph idx="4294967295"/>
          </p:nvPr>
        </p:nvSpPr>
        <p:spPr>
          <a:xfrm>
            <a:off x="839244" y="753715"/>
            <a:ext cx="10496811" cy="5215285"/>
          </a:xfrm>
        </p:spPr>
        <p:txBody>
          <a:bodyPr>
            <a:normAutofit lnSpcReduction="10000"/>
          </a:bodyPr>
          <a:lstStyle/>
          <a:p>
            <a:pPr marL="0" indent="0" algn="ctr">
              <a:buNone/>
            </a:pPr>
            <a:r>
              <a:rPr lang="en-GB" b="1" dirty="0">
                <a:solidFill>
                  <a:srgbClr val="002060"/>
                </a:solidFill>
              </a:rPr>
              <a:t>THE LIMITS OF THE FIX</a:t>
            </a:r>
            <a:endParaRPr lang="it-IT" dirty="0">
              <a:solidFill>
                <a:srgbClr val="002060"/>
              </a:solidFill>
            </a:endParaRPr>
          </a:p>
          <a:p>
            <a:pPr lvl="0"/>
            <a:r>
              <a:rPr lang="en-GB" dirty="0">
                <a:solidFill>
                  <a:srgbClr val="002060"/>
                </a:solidFill>
              </a:rPr>
              <a:t>The 1922 Genoa Conference: gold to be supplemented by foreign exchange reserves. </a:t>
            </a:r>
            <a:endParaRPr lang="it-IT" dirty="0">
              <a:solidFill>
                <a:srgbClr val="002060"/>
              </a:solidFill>
            </a:endParaRPr>
          </a:p>
          <a:p>
            <a:pPr lvl="0"/>
            <a:r>
              <a:rPr lang="en-GB" dirty="0">
                <a:solidFill>
                  <a:srgbClr val="002060"/>
                </a:solidFill>
              </a:rPr>
              <a:t>Credibility of the gold parity? Same story as in Bretton Woods (Triffin 1960).</a:t>
            </a:r>
            <a:endParaRPr lang="it-IT" dirty="0">
              <a:solidFill>
                <a:srgbClr val="002060"/>
              </a:solidFill>
            </a:endParaRPr>
          </a:p>
          <a:p>
            <a:pPr lvl="0"/>
            <a:r>
              <a:rPr lang="en-GB" dirty="0">
                <a:solidFill>
                  <a:srgbClr val="002060"/>
                </a:solidFill>
              </a:rPr>
              <a:t>Gold the scarce money and Gresham’s Law.</a:t>
            </a:r>
            <a:endParaRPr lang="it-IT" dirty="0">
              <a:solidFill>
                <a:srgbClr val="002060"/>
              </a:solidFill>
            </a:endParaRPr>
          </a:p>
          <a:p>
            <a:pPr lvl="0"/>
            <a:r>
              <a:rPr lang="en-GB" dirty="0">
                <a:solidFill>
                  <a:srgbClr val="002060"/>
                </a:solidFill>
              </a:rPr>
              <a:t>International cooperation could have prevented the scramble for gold.</a:t>
            </a:r>
            <a:endParaRPr lang="it-IT" dirty="0">
              <a:solidFill>
                <a:srgbClr val="002060"/>
              </a:solidFill>
            </a:endParaRPr>
          </a:p>
          <a:p>
            <a:pPr lvl="0"/>
            <a:r>
              <a:rPr lang="en-GB" dirty="0">
                <a:solidFill>
                  <a:srgbClr val="002060"/>
                </a:solidFill>
              </a:rPr>
              <a:t>Leadership was a scarce resource (</a:t>
            </a:r>
            <a:r>
              <a:rPr lang="en-GB" dirty="0" err="1">
                <a:solidFill>
                  <a:srgbClr val="002060"/>
                </a:solidFill>
              </a:rPr>
              <a:t>Nurkse</a:t>
            </a:r>
            <a:r>
              <a:rPr lang="en-GB" dirty="0">
                <a:solidFill>
                  <a:srgbClr val="002060"/>
                </a:solidFill>
              </a:rPr>
              <a:t> 1944; Clarke 1967; </a:t>
            </a:r>
            <a:r>
              <a:rPr lang="en-GB" dirty="0" err="1">
                <a:solidFill>
                  <a:srgbClr val="002060"/>
                </a:solidFill>
              </a:rPr>
              <a:t>Eichengreen</a:t>
            </a:r>
            <a:r>
              <a:rPr lang="en-GB" dirty="0">
                <a:solidFill>
                  <a:srgbClr val="002060"/>
                </a:solidFill>
              </a:rPr>
              <a:t> 1995). </a:t>
            </a:r>
            <a:endParaRPr lang="it-IT" dirty="0">
              <a:solidFill>
                <a:srgbClr val="002060"/>
              </a:solidFill>
            </a:endParaRPr>
          </a:p>
          <a:p>
            <a:pPr lvl="0"/>
            <a:r>
              <a:rPr lang="en-GB" dirty="0">
                <a:solidFill>
                  <a:srgbClr val="002060"/>
                </a:solidFill>
              </a:rPr>
              <a:t>France a prime example of Gresham’s law: she delivered the </a:t>
            </a:r>
            <a:r>
              <a:rPr lang="en-GB" i="1" dirty="0">
                <a:solidFill>
                  <a:srgbClr val="002060"/>
                </a:solidFill>
              </a:rPr>
              <a:t>coupe de grâce</a:t>
            </a:r>
            <a:r>
              <a:rPr lang="en-GB" dirty="0">
                <a:solidFill>
                  <a:srgbClr val="002060"/>
                </a:solidFill>
              </a:rPr>
              <a:t> to the standard and added “the pressure of deflation in the rest of the world” (</a:t>
            </a:r>
            <a:r>
              <a:rPr lang="en-GB" dirty="0" err="1">
                <a:solidFill>
                  <a:srgbClr val="002060"/>
                </a:solidFill>
              </a:rPr>
              <a:t>Nurkse</a:t>
            </a:r>
            <a:r>
              <a:rPr lang="en-GB" dirty="0">
                <a:solidFill>
                  <a:srgbClr val="002060"/>
                </a:solidFill>
              </a:rPr>
              <a:t> 1944). </a:t>
            </a:r>
            <a:endParaRPr lang="it-IT" dirty="0">
              <a:solidFill>
                <a:srgbClr val="002060"/>
              </a:solidFill>
            </a:endParaRPr>
          </a:p>
          <a:p>
            <a:pPr lvl="0"/>
            <a:r>
              <a:rPr lang="en-GB" dirty="0">
                <a:solidFill>
                  <a:srgbClr val="002060"/>
                </a:solidFill>
              </a:rPr>
              <a:t>Irwin (2010) is bolder and titles his paper, “Did France cause the Great Depression</a:t>
            </a:r>
            <a:r>
              <a:rPr lang="en-GB" dirty="0" smtClean="0">
                <a:solidFill>
                  <a:srgbClr val="002060"/>
                </a:solidFill>
              </a:rPr>
              <a:t>?”.</a:t>
            </a:r>
            <a:endParaRPr lang="it-IT" dirty="0">
              <a:solidFill>
                <a:srgbClr val="002060"/>
              </a:solidFill>
            </a:endParaRPr>
          </a:p>
        </p:txBody>
      </p:sp>
    </p:spTree>
    <p:extLst>
      <p:ext uri="{BB962C8B-B14F-4D97-AF65-F5344CB8AC3E}">
        <p14:creationId xmlns:p14="http://schemas.microsoft.com/office/powerpoint/2010/main" val="227868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17</a:t>
            </a:fld>
            <a:endParaRPr lang="it-IT"/>
          </a:p>
        </p:txBody>
      </p:sp>
      <p:sp>
        <p:nvSpPr>
          <p:cNvPr id="3" name="Content Placeholder 2"/>
          <p:cNvSpPr>
            <a:spLocks noGrp="1"/>
          </p:cNvSpPr>
          <p:nvPr>
            <p:ph idx="4294967295"/>
          </p:nvPr>
        </p:nvSpPr>
        <p:spPr>
          <a:xfrm>
            <a:off x="901873" y="841397"/>
            <a:ext cx="10421655" cy="5127603"/>
          </a:xfrm>
        </p:spPr>
        <p:txBody>
          <a:bodyPr>
            <a:normAutofit/>
          </a:bodyPr>
          <a:lstStyle/>
          <a:p>
            <a:pPr lvl="0"/>
            <a:r>
              <a:rPr lang="en-GB" sz="3200" dirty="0">
                <a:solidFill>
                  <a:srgbClr val="002060"/>
                </a:solidFill>
              </a:rPr>
              <a:t>Regardless of the role one may give to any given country in contributing to the GD, the asymmetric adjustment to external imbalances stands out. </a:t>
            </a:r>
            <a:endParaRPr lang="it-IT" sz="3200" dirty="0">
              <a:solidFill>
                <a:srgbClr val="002060"/>
              </a:solidFill>
            </a:endParaRPr>
          </a:p>
          <a:p>
            <a:pPr lvl="0"/>
            <a:r>
              <a:rPr lang="en-GB" sz="3200" dirty="0">
                <a:solidFill>
                  <a:srgbClr val="002060"/>
                </a:solidFill>
              </a:rPr>
              <a:t>The rules of the game called for symmetry of adjustment. In practice, adjustment fell disproportionately on deficit countries.</a:t>
            </a:r>
            <a:endParaRPr lang="it-IT" sz="3200" dirty="0">
              <a:solidFill>
                <a:srgbClr val="002060"/>
              </a:solidFill>
            </a:endParaRPr>
          </a:p>
          <a:p>
            <a:pPr lvl="0"/>
            <a:r>
              <a:rPr lang="en-GB" sz="3200" dirty="0">
                <a:solidFill>
                  <a:srgbClr val="002060"/>
                </a:solidFill>
              </a:rPr>
              <a:t>In sum, without international cooperation, the gold exchange standard acted as a straitjacket on monetary expansion. It imparted a deflationary bias to the system.</a:t>
            </a:r>
            <a:endParaRPr lang="it-IT" sz="3200" dirty="0">
              <a:solidFill>
                <a:srgbClr val="002060"/>
              </a:solidFill>
            </a:endParaRPr>
          </a:p>
          <a:p>
            <a:endParaRPr lang="it-IT" sz="3200" dirty="0"/>
          </a:p>
        </p:txBody>
      </p:sp>
    </p:spTree>
    <p:extLst>
      <p:ext uri="{BB962C8B-B14F-4D97-AF65-F5344CB8AC3E}">
        <p14:creationId xmlns:p14="http://schemas.microsoft.com/office/powerpoint/2010/main" val="1860983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3984"/>
            <a:ext cx="9601196" cy="538619"/>
          </a:xfrm>
        </p:spPr>
        <p:txBody>
          <a:bodyPr>
            <a:normAutofit fontScale="90000"/>
          </a:bodyPr>
          <a:lstStyle/>
          <a:p>
            <a:pPr algn="l"/>
            <a:r>
              <a:rPr lang="en-GB" sz="2700" dirty="0" smtClean="0"/>
              <a:t>						</a:t>
            </a:r>
            <a:r>
              <a:rPr lang="en-GB" sz="2700" dirty="0" smtClean="0">
                <a:solidFill>
                  <a:srgbClr val="002060"/>
                </a:solidFill>
              </a:rPr>
              <a:t>Central </a:t>
            </a:r>
            <a:r>
              <a:rPr lang="en-GB" sz="2700" dirty="0">
                <a:solidFill>
                  <a:srgbClr val="002060"/>
                </a:solidFill>
              </a:rPr>
              <a:t>banks’ assets, </a:t>
            </a:r>
            <a:r>
              <a:rPr lang="en-GB" sz="2700" dirty="0" smtClean="0">
                <a:solidFill>
                  <a:srgbClr val="002060"/>
                </a:solidFill>
              </a:rPr>
              <a:t>1925-1935</a:t>
            </a:r>
            <a:br>
              <a:rPr lang="en-GB" sz="2700" dirty="0" smtClean="0">
                <a:solidFill>
                  <a:srgbClr val="002060"/>
                </a:solidFill>
              </a:rPr>
            </a:br>
            <a:r>
              <a:rPr lang="en-GB" sz="2000" dirty="0" smtClean="0">
                <a:solidFill>
                  <a:srgbClr val="002060"/>
                </a:solidFill>
              </a:rPr>
              <a:t>Yellow=gold</a:t>
            </a:r>
            <a:r>
              <a:rPr lang="en-GB" sz="2000" dirty="0">
                <a:solidFill>
                  <a:srgbClr val="002060"/>
                </a:solidFill>
              </a:rPr>
              <a:t>, blue=forex, red= domestic</a:t>
            </a:r>
            <a:endParaRPr lang="it-IT" sz="2000" dirty="0">
              <a:solidFill>
                <a:srgbClr val="002060"/>
              </a:solidFill>
            </a:endParaRPr>
          </a:p>
        </p:txBody>
      </p:sp>
      <p:pic>
        <p:nvPicPr>
          <p:cNvPr id="4" name="Content Placeholder 3"/>
          <p:cNvPicPr>
            <a:picLocks noGrp="1" noChangeAspect="1"/>
          </p:cNvPicPr>
          <p:nvPr>
            <p:ph idx="1"/>
          </p:nvPr>
        </p:nvPicPr>
        <p:blipFill>
          <a:blip r:embed="rId2"/>
          <a:stretch>
            <a:fillRect/>
          </a:stretch>
        </p:blipFill>
        <p:spPr>
          <a:xfrm>
            <a:off x="839244" y="1352811"/>
            <a:ext cx="10571967" cy="4522528"/>
          </a:xfrm>
          <a:prstGeom prst="rect">
            <a:avLst/>
          </a:prstGeom>
        </p:spPr>
      </p:pic>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18</a:t>
            </a:fld>
            <a:endParaRPr lang="it-IT"/>
          </a:p>
        </p:txBody>
      </p:sp>
    </p:spTree>
    <p:extLst>
      <p:ext uri="{BB962C8B-B14F-4D97-AF65-F5344CB8AC3E}">
        <p14:creationId xmlns:p14="http://schemas.microsoft.com/office/powerpoint/2010/main" val="1320160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19</a:t>
            </a:fld>
            <a:endParaRPr lang="it-IT"/>
          </a:p>
        </p:txBody>
      </p:sp>
      <p:sp>
        <p:nvSpPr>
          <p:cNvPr id="3" name="Content Placeholder 2"/>
          <p:cNvSpPr>
            <a:spLocks noGrp="1"/>
          </p:cNvSpPr>
          <p:nvPr>
            <p:ph idx="4294967295"/>
          </p:nvPr>
        </p:nvSpPr>
        <p:spPr>
          <a:xfrm>
            <a:off x="851770" y="766241"/>
            <a:ext cx="10459233" cy="5202759"/>
          </a:xfrm>
        </p:spPr>
        <p:txBody>
          <a:bodyPr>
            <a:normAutofit/>
          </a:bodyPr>
          <a:lstStyle/>
          <a:p>
            <a:pPr marL="0" indent="0" algn="ctr">
              <a:buNone/>
            </a:pPr>
            <a:r>
              <a:rPr lang="en-GB" sz="2800" b="1" dirty="0">
                <a:solidFill>
                  <a:srgbClr val="002060"/>
                </a:solidFill>
              </a:rPr>
              <a:t>Parallels with the Eurozone</a:t>
            </a:r>
            <a:endParaRPr lang="it-IT" sz="2800" dirty="0">
              <a:solidFill>
                <a:srgbClr val="002060"/>
              </a:solidFill>
            </a:endParaRPr>
          </a:p>
          <a:p>
            <a:pPr lvl="0"/>
            <a:r>
              <a:rPr lang="en-GB" dirty="0">
                <a:solidFill>
                  <a:srgbClr val="002060"/>
                </a:solidFill>
              </a:rPr>
              <a:t>The Eurozone is a “strong” fixed exchange rate arrangement.</a:t>
            </a:r>
            <a:endParaRPr lang="it-IT" dirty="0">
              <a:solidFill>
                <a:srgbClr val="002060"/>
              </a:solidFill>
            </a:endParaRPr>
          </a:p>
          <a:p>
            <a:pPr lvl="0"/>
            <a:r>
              <a:rPr lang="en-GB" dirty="0">
                <a:solidFill>
                  <a:srgbClr val="002060"/>
                </a:solidFill>
              </a:rPr>
              <a:t>The gold-exchange standard was also a fixed exchange arrangement.</a:t>
            </a:r>
            <a:endParaRPr lang="it-IT" dirty="0">
              <a:solidFill>
                <a:srgbClr val="002060"/>
              </a:solidFill>
            </a:endParaRPr>
          </a:p>
          <a:p>
            <a:pPr lvl="0"/>
            <a:r>
              <a:rPr lang="en-GB" dirty="0">
                <a:solidFill>
                  <a:srgbClr val="002060"/>
                </a:solidFill>
              </a:rPr>
              <a:t>Both the Eurozone and the gold standard share a lack of a fiscal union.</a:t>
            </a:r>
            <a:endParaRPr lang="it-IT" dirty="0">
              <a:solidFill>
                <a:srgbClr val="002060"/>
              </a:solidFill>
            </a:endParaRPr>
          </a:p>
          <a:p>
            <a:pPr lvl="1"/>
            <a:r>
              <a:rPr lang="en-GB" sz="2400" dirty="0">
                <a:solidFill>
                  <a:srgbClr val="002060"/>
                </a:solidFill>
              </a:rPr>
              <a:t>Other similarity is the faulty price-specie flow </a:t>
            </a:r>
            <a:r>
              <a:rPr lang="en-GB" sz="2400" dirty="0" smtClean="0">
                <a:solidFill>
                  <a:srgbClr val="002060"/>
                </a:solidFill>
              </a:rPr>
              <a:t>mechanism.</a:t>
            </a:r>
            <a:endParaRPr lang="it-IT" sz="2400" dirty="0" smtClean="0">
              <a:solidFill>
                <a:srgbClr val="002060"/>
              </a:solidFill>
            </a:endParaRPr>
          </a:p>
          <a:p>
            <a:pPr lvl="1"/>
            <a:r>
              <a:rPr lang="en-GB" sz="2400" dirty="0" smtClean="0">
                <a:solidFill>
                  <a:srgbClr val="002060"/>
                </a:solidFill>
              </a:rPr>
              <a:t>See </a:t>
            </a:r>
            <a:r>
              <a:rPr lang="en-GB" sz="2400" dirty="0">
                <a:solidFill>
                  <a:srgbClr val="002060"/>
                </a:solidFill>
              </a:rPr>
              <a:t>the graph of CA imbalances of the North and the South of the EZ.</a:t>
            </a:r>
            <a:endParaRPr lang="it-IT" sz="2400" dirty="0">
              <a:solidFill>
                <a:srgbClr val="002060"/>
              </a:solidFill>
            </a:endParaRPr>
          </a:p>
          <a:p>
            <a:pPr lvl="0"/>
            <a:r>
              <a:rPr lang="en-GB" dirty="0">
                <a:solidFill>
                  <a:srgbClr val="002060"/>
                </a:solidFill>
              </a:rPr>
              <a:t>South has an excess of domestic absorption over domestic production (from 1999 to 2012) and a consistently higher inflation rate of inflation than Germany.</a:t>
            </a:r>
            <a:endParaRPr lang="it-IT" dirty="0">
              <a:solidFill>
                <a:srgbClr val="002060"/>
              </a:solidFill>
            </a:endParaRPr>
          </a:p>
          <a:p>
            <a:pPr lvl="0"/>
            <a:r>
              <a:rPr lang="en-GB" dirty="0">
                <a:solidFill>
                  <a:srgbClr val="002060"/>
                </a:solidFill>
              </a:rPr>
              <a:t>Price-specie flow mechanism would have predicted net flows of money and credit to move to CA-surplus and low inflation Germany. Not the case.</a:t>
            </a:r>
            <a:endParaRPr lang="it-IT" dirty="0">
              <a:solidFill>
                <a:srgbClr val="002060"/>
              </a:solidFill>
            </a:endParaRPr>
          </a:p>
          <a:p>
            <a:endParaRPr lang="it-IT" dirty="0"/>
          </a:p>
        </p:txBody>
      </p:sp>
    </p:spTree>
    <p:extLst>
      <p:ext uri="{BB962C8B-B14F-4D97-AF65-F5344CB8AC3E}">
        <p14:creationId xmlns:p14="http://schemas.microsoft.com/office/powerpoint/2010/main" val="662081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it-IT" dirty="0" smtClean="0"/>
              <a:t>Fratianni-Giri</a:t>
            </a:r>
            <a:endParaRPr lang="it-IT" dirty="0"/>
          </a:p>
        </p:txBody>
      </p:sp>
      <p:sp>
        <p:nvSpPr>
          <p:cNvPr id="12" name="Slide Number Placeholder 11"/>
          <p:cNvSpPr>
            <a:spLocks noGrp="1"/>
          </p:cNvSpPr>
          <p:nvPr>
            <p:ph type="sldNum" sz="quarter" idx="12"/>
          </p:nvPr>
        </p:nvSpPr>
        <p:spPr/>
        <p:txBody>
          <a:bodyPr/>
          <a:lstStyle/>
          <a:p>
            <a:fld id="{E4F5D7D6-9B58-45B1-856A-8B5B6837ADAD}" type="slidenum">
              <a:rPr lang="it-IT" smtClean="0"/>
              <a:t>2</a:t>
            </a:fld>
            <a:endParaRPr lang="it-IT"/>
          </a:p>
        </p:txBody>
      </p:sp>
      <p:sp>
        <p:nvSpPr>
          <p:cNvPr id="7" name="Content Placeholder 6"/>
          <p:cNvSpPr>
            <a:spLocks noGrp="1"/>
          </p:cNvSpPr>
          <p:nvPr>
            <p:ph idx="4294967295"/>
          </p:nvPr>
        </p:nvSpPr>
        <p:spPr>
          <a:xfrm>
            <a:off x="864295" y="764088"/>
            <a:ext cx="10434181" cy="4985989"/>
          </a:xfrm>
        </p:spPr>
        <p:txBody>
          <a:bodyPr>
            <a:normAutofit/>
          </a:bodyPr>
          <a:lstStyle/>
          <a:p>
            <a:pPr lvl="0"/>
            <a:r>
              <a:rPr lang="en-GB" sz="2800" dirty="0">
                <a:solidFill>
                  <a:srgbClr val="002060"/>
                </a:solidFill>
              </a:rPr>
              <a:t>The Great Depression (GD) and the Great Financial Crisis (GFC) have not only been colossal and worldwide events, but have challenged our “consensus” view of economics and forced policymakers to adopt, at times improvising, new strategies. </a:t>
            </a:r>
            <a:endParaRPr lang="it-IT" sz="2800" dirty="0">
              <a:solidFill>
                <a:srgbClr val="002060"/>
              </a:solidFill>
            </a:endParaRPr>
          </a:p>
          <a:p>
            <a:pPr lvl="0"/>
            <a:r>
              <a:rPr lang="en-GB" sz="2800" dirty="0">
                <a:solidFill>
                  <a:srgbClr val="002060"/>
                </a:solidFill>
              </a:rPr>
              <a:t>We revisit these two great events with a comparative exercise that focuses on critical similarities and differences.</a:t>
            </a:r>
            <a:endParaRPr lang="it-IT" sz="2800" dirty="0">
              <a:solidFill>
                <a:srgbClr val="002060"/>
              </a:solidFill>
            </a:endParaRPr>
          </a:p>
          <a:p>
            <a:r>
              <a:rPr lang="en-GB" sz="2800" dirty="0">
                <a:solidFill>
                  <a:srgbClr val="002060"/>
                </a:solidFill>
              </a:rPr>
              <a:t>The comparative exercise will be based on two statistical universes: an aggregate of 14 industrial countries (the “world”) and a group of five significant countries -- the United States, the United Kingdom, Germany, France and Italy. </a:t>
            </a:r>
            <a:endParaRPr lang="it-IT" sz="2800" dirty="0">
              <a:solidFill>
                <a:srgbClr val="002060"/>
              </a:solidFill>
            </a:endParaRPr>
          </a:p>
        </p:txBody>
      </p:sp>
    </p:spTree>
    <p:extLst>
      <p:ext uri="{BB962C8B-B14F-4D97-AF65-F5344CB8AC3E}">
        <p14:creationId xmlns:p14="http://schemas.microsoft.com/office/powerpoint/2010/main" val="2822636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406"/>
            <a:ext cx="9601196" cy="488515"/>
          </a:xfrm>
        </p:spPr>
        <p:txBody>
          <a:bodyPr>
            <a:normAutofit fontScale="90000"/>
          </a:bodyPr>
          <a:lstStyle/>
          <a:p>
            <a:r>
              <a:rPr lang="en-GB" dirty="0"/>
              <a:t> </a:t>
            </a:r>
            <a:r>
              <a:rPr lang="en-GB" sz="2200" dirty="0">
                <a:solidFill>
                  <a:srgbClr val="002060"/>
                </a:solidFill>
              </a:rPr>
              <a:t>Current-account balance as a percent of GDP, North vs. South of the EZ, 1999-2014 </a:t>
            </a:r>
            <a:endParaRPr lang="it-IT" sz="2200" dirty="0">
              <a:solidFill>
                <a:srgbClr val="002060"/>
              </a:solidFill>
            </a:endParaRPr>
          </a:p>
        </p:txBody>
      </p:sp>
      <p:pic>
        <p:nvPicPr>
          <p:cNvPr id="4" name="Content Placeholder 3"/>
          <p:cNvPicPr>
            <a:picLocks noGrp="1" noChangeAspect="1"/>
          </p:cNvPicPr>
          <p:nvPr>
            <p:ph idx="1"/>
          </p:nvPr>
        </p:nvPicPr>
        <p:blipFill>
          <a:blip r:embed="rId2"/>
          <a:stretch>
            <a:fillRect/>
          </a:stretch>
        </p:blipFill>
        <p:spPr>
          <a:xfrm>
            <a:off x="889348" y="1243384"/>
            <a:ext cx="10333973" cy="4243016"/>
          </a:xfrm>
          <a:prstGeom prst="rect">
            <a:avLst/>
          </a:prstGeom>
        </p:spPr>
      </p:pic>
      <p:sp>
        <p:nvSpPr>
          <p:cNvPr id="5" name="Rectangle 4"/>
          <p:cNvSpPr/>
          <p:nvPr/>
        </p:nvSpPr>
        <p:spPr>
          <a:xfrm>
            <a:off x="1295401" y="5702649"/>
            <a:ext cx="9376774" cy="646331"/>
          </a:xfrm>
          <a:prstGeom prst="rect">
            <a:avLst/>
          </a:prstGeom>
        </p:spPr>
        <p:txBody>
          <a:bodyPr wrap="square">
            <a:spAutoFit/>
          </a:bodyPr>
          <a:lstStyle/>
          <a:p>
            <a:pPr algn="ctr"/>
            <a:r>
              <a:rPr lang="en-GB" dirty="0">
                <a:solidFill>
                  <a:srgbClr val="002060"/>
                </a:solidFill>
                <a:latin typeface="Times New Roman" panose="02020603050405020304" pitchFamily="18" charset="0"/>
              </a:rPr>
              <a:t>Blue = North  (Austria, Belgium, Finland, Germany, and the Netherlands); </a:t>
            </a:r>
            <a:endParaRPr lang="it-IT" dirty="0" smtClean="0">
              <a:solidFill>
                <a:srgbClr val="002060"/>
              </a:solidFill>
              <a:effectLst/>
            </a:endParaRPr>
          </a:p>
          <a:p>
            <a:pPr algn="ctr"/>
            <a:r>
              <a:rPr lang="en-GB" dirty="0">
                <a:solidFill>
                  <a:srgbClr val="002060"/>
                </a:solidFill>
                <a:latin typeface="Times New Roman" panose="02020603050405020304" pitchFamily="18" charset="0"/>
              </a:rPr>
              <a:t>            dashed = South (Greece, Italy, Portugal and Spain).</a:t>
            </a:r>
            <a:endParaRPr lang="it-IT" dirty="0">
              <a:solidFill>
                <a:srgbClr val="002060"/>
              </a:solidFill>
              <a:effectLst/>
            </a:endParaRPr>
          </a:p>
        </p:txBody>
      </p:sp>
      <p:sp>
        <p:nvSpPr>
          <p:cNvPr id="6" name="Footer Placeholder 5"/>
          <p:cNvSpPr>
            <a:spLocks noGrp="1"/>
          </p:cNvSpPr>
          <p:nvPr>
            <p:ph type="ftr" sz="quarter" idx="11"/>
          </p:nvPr>
        </p:nvSpPr>
        <p:spPr/>
        <p:txBody>
          <a:bodyPr/>
          <a:lstStyle/>
          <a:p>
            <a:r>
              <a:rPr lang="it-IT" smtClean="0"/>
              <a:t>Fratianni-Giri</a:t>
            </a:r>
            <a:endParaRPr lang="it-IT"/>
          </a:p>
        </p:txBody>
      </p:sp>
      <p:sp>
        <p:nvSpPr>
          <p:cNvPr id="7" name="Slide Number Placeholder 6"/>
          <p:cNvSpPr>
            <a:spLocks noGrp="1"/>
          </p:cNvSpPr>
          <p:nvPr>
            <p:ph type="sldNum" sz="quarter" idx="12"/>
          </p:nvPr>
        </p:nvSpPr>
        <p:spPr/>
        <p:txBody>
          <a:bodyPr/>
          <a:lstStyle/>
          <a:p>
            <a:fld id="{E4F5D7D6-9B58-45B1-856A-8B5B6837ADAD}" type="slidenum">
              <a:rPr lang="it-IT" smtClean="0"/>
              <a:t>20</a:t>
            </a:fld>
            <a:endParaRPr lang="it-IT"/>
          </a:p>
        </p:txBody>
      </p:sp>
    </p:spTree>
    <p:extLst>
      <p:ext uri="{BB962C8B-B14F-4D97-AF65-F5344CB8AC3E}">
        <p14:creationId xmlns:p14="http://schemas.microsoft.com/office/powerpoint/2010/main" val="3480230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stretch>
            <a:fillRect/>
          </a:stretch>
        </p:blipFill>
        <p:spPr>
          <a:xfrm>
            <a:off x="870640" y="826720"/>
            <a:ext cx="10515519" cy="4993218"/>
          </a:xfrm>
          <a:prstGeom prst="rect">
            <a:avLst/>
          </a:prstGeom>
        </p:spPr>
      </p:pic>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21</a:t>
            </a:fld>
            <a:endParaRPr lang="it-IT"/>
          </a:p>
        </p:txBody>
      </p:sp>
    </p:spTree>
    <p:extLst>
      <p:ext uri="{BB962C8B-B14F-4D97-AF65-F5344CB8AC3E}">
        <p14:creationId xmlns:p14="http://schemas.microsoft.com/office/powerpoint/2010/main" val="2427648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22</a:t>
            </a:fld>
            <a:endParaRPr lang="it-IT"/>
          </a:p>
        </p:txBody>
      </p:sp>
      <p:sp>
        <p:nvSpPr>
          <p:cNvPr id="3" name="Content Placeholder 2"/>
          <p:cNvSpPr>
            <a:spLocks noGrp="1"/>
          </p:cNvSpPr>
          <p:nvPr>
            <p:ph idx="4294967295"/>
          </p:nvPr>
        </p:nvSpPr>
        <p:spPr>
          <a:xfrm>
            <a:off x="851770" y="728663"/>
            <a:ext cx="10496811" cy="5240337"/>
          </a:xfrm>
        </p:spPr>
        <p:txBody>
          <a:bodyPr>
            <a:normAutofit fontScale="92500"/>
          </a:bodyPr>
          <a:lstStyle/>
          <a:p>
            <a:pPr lvl="0"/>
            <a:r>
              <a:rPr lang="en-GB" sz="2800" dirty="0">
                <a:solidFill>
                  <a:srgbClr val="002060"/>
                </a:solidFill>
              </a:rPr>
              <a:t>Other similarity: importance of capital flows to finance CA deficits.</a:t>
            </a:r>
            <a:endParaRPr lang="it-IT" sz="2800" dirty="0">
              <a:solidFill>
                <a:srgbClr val="002060"/>
              </a:solidFill>
            </a:endParaRPr>
          </a:p>
          <a:p>
            <a:pPr lvl="0"/>
            <a:r>
              <a:rPr lang="en-GB" sz="2800" dirty="0">
                <a:solidFill>
                  <a:srgbClr val="002060"/>
                </a:solidFill>
              </a:rPr>
              <a:t>We have seen the 2008-2010 sudden capital flow stops (like in 1928). </a:t>
            </a:r>
            <a:endParaRPr lang="it-IT" sz="2800" dirty="0">
              <a:solidFill>
                <a:srgbClr val="002060"/>
              </a:solidFill>
            </a:endParaRPr>
          </a:p>
          <a:p>
            <a:pPr lvl="0"/>
            <a:r>
              <a:rPr lang="en-GB" sz="2800" dirty="0">
                <a:solidFill>
                  <a:srgbClr val="002060"/>
                </a:solidFill>
              </a:rPr>
              <a:t>In 2008-2010, South kept the FIX and was forced to a rapid correction of its CA deficit while facing rising sovereign yield spreads (</a:t>
            </a:r>
            <a:r>
              <a:rPr lang="en-GB" sz="2800" dirty="0" err="1">
                <a:solidFill>
                  <a:srgbClr val="002060"/>
                </a:solidFill>
              </a:rPr>
              <a:t>Alessandrini</a:t>
            </a:r>
            <a:r>
              <a:rPr lang="en-GB" sz="2800" dirty="0">
                <a:solidFill>
                  <a:srgbClr val="002060"/>
                </a:solidFill>
              </a:rPr>
              <a:t> et al 2014). </a:t>
            </a:r>
            <a:endParaRPr lang="it-IT" sz="2800" dirty="0">
              <a:solidFill>
                <a:srgbClr val="002060"/>
              </a:solidFill>
            </a:endParaRPr>
          </a:p>
          <a:p>
            <a:pPr lvl="0"/>
            <a:r>
              <a:rPr lang="en-GB" sz="2800" dirty="0">
                <a:solidFill>
                  <a:srgbClr val="002060"/>
                </a:solidFill>
              </a:rPr>
              <a:t>Final similarity: asymmetric adjustment to CA imbalances. Resulting from: </a:t>
            </a:r>
            <a:endParaRPr lang="it-IT" sz="2800" dirty="0">
              <a:solidFill>
                <a:srgbClr val="002060"/>
              </a:solidFill>
            </a:endParaRPr>
          </a:p>
          <a:p>
            <a:pPr lvl="1"/>
            <a:r>
              <a:rPr lang="en-GB" sz="2600" dirty="0">
                <a:solidFill>
                  <a:srgbClr val="002060"/>
                </a:solidFill>
              </a:rPr>
              <a:t>a neglect of setting limits on members’ current-account imbalances, and </a:t>
            </a:r>
            <a:endParaRPr lang="it-IT" sz="2600" dirty="0">
              <a:solidFill>
                <a:srgbClr val="002060"/>
              </a:solidFill>
            </a:endParaRPr>
          </a:p>
          <a:p>
            <a:pPr lvl="1"/>
            <a:r>
              <a:rPr lang="en-GB" sz="2600" dirty="0">
                <a:solidFill>
                  <a:srgbClr val="002060"/>
                </a:solidFill>
              </a:rPr>
              <a:t>refusal of  the North to accept  burden sharing, which calls for  adjustment to fall predominantly on surplus countries when economic activity is slack and predominantly on deficit countries when conditions are inflationary (Keynes 1943; Mundell 1968).</a:t>
            </a:r>
            <a:endParaRPr lang="it-IT" sz="2600" dirty="0">
              <a:solidFill>
                <a:srgbClr val="002060"/>
              </a:solidFill>
            </a:endParaRPr>
          </a:p>
          <a:p>
            <a:endParaRPr lang="it-IT" dirty="0"/>
          </a:p>
        </p:txBody>
      </p:sp>
    </p:spTree>
    <p:extLst>
      <p:ext uri="{BB962C8B-B14F-4D97-AF65-F5344CB8AC3E}">
        <p14:creationId xmlns:p14="http://schemas.microsoft.com/office/powerpoint/2010/main" val="3435529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23</a:t>
            </a:fld>
            <a:endParaRPr lang="it-IT"/>
          </a:p>
        </p:txBody>
      </p:sp>
      <p:sp>
        <p:nvSpPr>
          <p:cNvPr id="3" name="Content Placeholder 2"/>
          <p:cNvSpPr>
            <a:spLocks noGrp="1"/>
          </p:cNvSpPr>
          <p:nvPr>
            <p:ph idx="4294967295"/>
          </p:nvPr>
        </p:nvSpPr>
        <p:spPr>
          <a:xfrm>
            <a:off x="839244" y="753715"/>
            <a:ext cx="10471759" cy="5215285"/>
          </a:xfrm>
        </p:spPr>
        <p:txBody>
          <a:bodyPr>
            <a:normAutofit fontScale="92500" lnSpcReduction="20000"/>
          </a:bodyPr>
          <a:lstStyle/>
          <a:p>
            <a:pPr marL="0" indent="0" algn="ctr">
              <a:buNone/>
            </a:pPr>
            <a:r>
              <a:rPr lang="en-GB" b="1" dirty="0">
                <a:solidFill>
                  <a:srgbClr val="002060"/>
                </a:solidFill>
              </a:rPr>
              <a:t>BANKS AND </a:t>
            </a:r>
            <a:r>
              <a:rPr lang="en-GB" b="1" dirty="0" smtClean="0">
                <a:solidFill>
                  <a:srgbClr val="002060"/>
                </a:solidFill>
              </a:rPr>
              <a:t>MONEY</a:t>
            </a:r>
            <a:endParaRPr lang="it-IT" dirty="0">
              <a:solidFill>
                <a:srgbClr val="002060"/>
              </a:solidFill>
            </a:endParaRPr>
          </a:p>
          <a:p>
            <a:pPr lvl="0"/>
            <a:r>
              <a:rPr lang="en-GB" sz="2800" dirty="0">
                <a:solidFill>
                  <a:srgbClr val="002060"/>
                </a:solidFill>
              </a:rPr>
              <a:t>In the 1930s, banking crisis occurred after output implosion; in the GFC,  the  sequence was opposite; in both cases, they had a big impact on the real economy. </a:t>
            </a:r>
            <a:endParaRPr lang="it-IT" sz="2800" dirty="0">
              <a:solidFill>
                <a:srgbClr val="002060"/>
              </a:solidFill>
            </a:endParaRPr>
          </a:p>
          <a:p>
            <a:pPr lvl="0"/>
            <a:r>
              <a:rPr lang="en-GB" sz="2800" dirty="0">
                <a:solidFill>
                  <a:srgbClr val="002060"/>
                </a:solidFill>
              </a:rPr>
              <a:t>Bank failures in the 1930s were common occurrence, with some notable exceptions like the UK and Canada. The US had the lion’s share of these failures. </a:t>
            </a:r>
            <a:endParaRPr lang="it-IT" sz="2800" dirty="0">
              <a:solidFill>
                <a:srgbClr val="002060"/>
              </a:solidFill>
            </a:endParaRPr>
          </a:p>
          <a:p>
            <a:pPr lvl="0"/>
            <a:r>
              <a:rPr lang="en-GB" sz="2800" dirty="0">
                <a:solidFill>
                  <a:srgbClr val="002060"/>
                </a:solidFill>
              </a:rPr>
              <a:t>One important aspect of bank failures is their impact on the money supply (Friedman and Schwartz 1963). We omit here the credit channel (Bernanke’s 1983). </a:t>
            </a:r>
            <a:endParaRPr lang="it-IT" sz="2800" dirty="0">
              <a:solidFill>
                <a:srgbClr val="002060"/>
              </a:solidFill>
            </a:endParaRPr>
          </a:p>
          <a:p>
            <a:r>
              <a:rPr lang="en-GB" sz="2800" dirty="0">
                <a:solidFill>
                  <a:srgbClr val="002060"/>
                </a:solidFill>
              </a:rPr>
              <a:t>In the pre-deposit-insurance period, banks’ troubles fuelled fears in the public that “…means of payment will be unobtainable at any price and, in a fractional-reserve banking system, leads to a scramble for high-powered money” (Schwartz 1986:11).</a:t>
            </a:r>
            <a:endParaRPr lang="it-IT" sz="2800" dirty="0">
              <a:solidFill>
                <a:srgbClr val="002060"/>
              </a:solidFill>
            </a:endParaRPr>
          </a:p>
        </p:txBody>
      </p:sp>
    </p:spTree>
    <p:extLst>
      <p:ext uri="{BB962C8B-B14F-4D97-AF65-F5344CB8AC3E}">
        <p14:creationId xmlns:p14="http://schemas.microsoft.com/office/powerpoint/2010/main" val="3324227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24</a:t>
            </a:fld>
            <a:endParaRPr lang="it-IT"/>
          </a:p>
        </p:txBody>
      </p:sp>
      <p:sp>
        <p:nvSpPr>
          <p:cNvPr id="3" name="Content Placeholder 2"/>
          <p:cNvSpPr>
            <a:spLocks noGrp="1"/>
          </p:cNvSpPr>
          <p:nvPr>
            <p:ph idx="4294967295"/>
          </p:nvPr>
        </p:nvSpPr>
        <p:spPr>
          <a:xfrm>
            <a:off x="876821" y="803820"/>
            <a:ext cx="10471759" cy="5165180"/>
          </a:xfrm>
        </p:spPr>
        <p:txBody>
          <a:bodyPr>
            <a:normAutofit/>
          </a:bodyPr>
          <a:lstStyle/>
          <a:p>
            <a:pPr lvl="0"/>
            <a:r>
              <a:rPr lang="en-GB" sz="2800" dirty="0">
                <a:solidFill>
                  <a:srgbClr val="002060"/>
                </a:solidFill>
              </a:rPr>
              <a:t>This translates into a rise in the currency-to-deposits ratio (k). Deprived of liquid funding, banks liquidate their non-marketable assets, whose prices fall. Bank insolvencies follow, further raising the k ratio. This is the reason k is taken  a thermometer of a banking crisis  (Bernanke and James 1991). </a:t>
            </a:r>
            <a:endParaRPr lang="it-IT" sz="2800" dirty="0">
              <a:solidFill>
                <a:srgbClr val="002060"/>
              </a:solidFill>
            </a:endParaRPr>
          </a:p>
          <a:p>
            <a:pPr lvl="0"/>
            <a:r>
              <a:rPr lang="en-GB" sz="2800" dirty="0">
                <a:solidFill>
                  <a:srgbClr val="002060"/>
                </a:solidFill>
              </a:rPr>
              <a:t>Surviving banks react to uncertain environment by raising their reserve-to-deposit ratio (r).</a:t>
            </a:r>
            <a:endParaRPr lang="it-IT" sz="2800" dirty="0">
              <a:solidFill>
                <a:srgbClr val="002060"/>
              </a:solidFill>
            </a:endParaRPr>
          </a:p>
          <a:p>
            <a:pPr lvl="0"/>
            <a:r>
              <a:rPr lang="en-GB" sz="2800" dirty="0">
                <a:solidFill>
                  <a:srgbClr val="002060"/>
                </a:solidFill>
              </a:rPr>
              <a:t>The end result is a collapse of the money multiplier and, in the absence of a compensatory change in the monetary base, a collapse of the money stock.</a:t>
            </a:r>
            <a:endParaRPr lang="it-IT" sz="2800" dirty="0">
              <a:solidFill>
                <a:srgbClr val="002060"/>
              </a:solidFill>
            </a:endParaRPr>
          </a:p>
          <a:p>
            <a:endParaRPr lang="it-IT" dirty="0"/>
          </a:p>
        </p:txBody>
      </p:sp>
    </p:spTree>
    <p:extLst>
      <p:ext uri="{BB962C8B-B14F-4D97-AF65-F5344CB8AC3E}">
        <p14:creationId xmlns:p14="http://schemas.microsoft.com/office/powerpoint/2010/main" val="289397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25</a:t>
            </a:fld>
            <a:endParaRPr lang="it-IT"/>
          </a:p>
        </p:txBody>
      </p:sp>
      <p:sp>
        <p:nvSpPr>
          <p:cNvPr id="3" name="Content Placeholder 2"/>
          <p:cNvSpPr>
            <a:spLocks noGrp="1"/>
          </p:cNvSpPr>
          <p:nvPr>
            <p:ph idx="4294967295"/>
          </p:nvPr>
        </p:nvSpPr>
        <p:spPr>
          <a:xfrm>
            <a:off x="864296" y="753715"/>
            <a:ext cx="10509337" cy="5215285"/>
          </a:xfrm>
        </p:spPr>
        <p:txBody>
          <a:bodyPr>
            <a:normAutofit/>
          </a:bodyPr>
          <a:lstStyle/>
          <a:p>
            <a:pPr lvl="0"/>
            <a:r>
              <a:rPr lang="en-GB" sz="2800" dirty="0">
                <a:solidFill>
                  <a:srgbClr val="002060"/>
                </a:solidFill>
              </a:rPr>
              <a:t>The US story is well-known and have led Friedman and Schwartz to call it a major policy failure, based on the assumption that monetary authorities were aware of the relationship between the monetary base, the multiplier and its determinants.</a:t>
            </a:r>
            <a:endParaRPr lang="it-IT" sz="2800" dirty="0">
              <a:solidFill>
                <a:srgbClr val="002060"/>
              </a:solidFill>
            </a:endParaRPr>
          </a:p>
          <a:p>
            <a:pPr lvl="0"/>
            <a:r>
              <a:rPr lang="en-GB" sz="2800" dirty="0">
                <a:solidFill>
                  <a:srgbClr val="002060"/>
                </a:solidFill>
              </a:rPr>
              <a:t>The German money stock and its underlying factors behaved qualitatively like the US counterparts (James 1984). Here too we have a major policy failure.  </a:t>
            </a:r>
            <a:endParaRPr lang="it-IT" sz="2800" dirty="0">
              <a:solidFill>
                <a:srgbClr val="002060"/>
              </a:solidFill>
            </a:endParaRPr>
          </a:p>
          <a:p>
            <a:pPr lvl="0"/>
            <a:r>
              <a:rPr lang="en-US" sz="2800" dirty="0">
                <a:solidFill>
                  <a:srgbClr val="002060"/>
                </a:solidFill>
              </a:rPr>
              <a:t>France followed Germany but with a lag. Starting in 1931, the </a:t>
            </a:r>
            <a:r>
              <a:rPr lang="en-US" sz="2800" dirty="0" err="1">
                <a:solidFill>
                  <a:srgbClr val="002060"/>
                </a:solidFill>
              </a:rPr>
              <a:t>Banque</a:t>
            </a:r>
            <a:r>
              <a:rPr lang="en-US" sz="2800" dirty="0">
                <a:solidFill>
                  <a:srgbClr val="002060"/>
                </a:solidFill>
              </a:rPr>
              <a:t> de France refused to accommodate gold inflows with an expansion of the monetary base.</a:t>
            </a:r>
            <a:endParaRPr lang="it-IT" sz="2800" dirty="0">
              <a:solidFill>
                <a:srgbClr val="002060"/>
              </a:solidFill>
            </a:endParaRPr>
          </a:p>
          <a:p>
            <a:endParaRPr lang="it-IT" sz="2800" dirty="0"/>
          </a:p>
        </p:txBody>
      </p:sp>
    </p:spTree>
    <p:extLst>
      <p:ext uri="{BB962C8B-B14F-4D97-AF65-F5344CB8AC3E}">
        <p14:creationId xmlns:p14="http://schemas.microsoft.com/office/powerpoint/2010/main" val="2814062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26</a:t>
            </a:fld>
            <a:endParaRPr lang="it-IT"/>
          </a:p>
        </p:txBody>
      </p:sp>
      <p:sp>
        <p:nvSpPr>
          <p:cNvPr id="3" name="Content Placeholder 2"/>
          <p:cNvSpPr>
            <a:spLocks noGrp="1"/>
          </p:cNvSpPr>
          <p:nvPr>
            <p:ph idx="4294967295"/>
          </p:nvPr>
        </p:nvSpPr>
        <p:spPr>
          <a:xfrm>
            <a:off x="851770" y="703610"/>
            <a:ext cx="10484285" cy="5265390"/>
          </a:xfrm>
        </p:spPr>
        <p:txBody>
          <a:bodyPr>
            <a:normAutofit fontScale="92500" lnSpcReduction="20000"/>
          </a:bodyPr>
          <a:lstStyle/>
          <a:p>
            <a:pPr lvl="0"/>
            <a:r>
              <a:rPr lang="en-GB" sz="3200" dirty="0">
                <a:solidFill>
                  <a:srgbClr val="002060"/>
                </a:solidFill>
              </a:rPr>
              <a:t>The UK story is different from US, German, and French experiences. </a:t>
            </a:r>
            <a:r>
              <a:rPr lang="en-US" sz="3200" dirty="0">
                <a:solidFill>
                  <a:srgbClr val="002060"/>
                </a:solidFill>
              </a:rPr>
              <a:t> The monetary base and money remained stable until 1932 and then exploded, a consequence of having abandoned god convertibility (1931).</a:t>
            </a:r>
            <a:endParaRPr lang="it-IT" sz="3200" dirty="0">
              <a:solidFill>
                <a:srgbClr val="002060"/>
              </a:solidFill>
            </a:endParaRPr>
          </a:p>
          <a:p>
            <a:pPr lvl="0"/>
            <a:r>
              <a:rPr lang="en-GB" sz="3200" dirty="0">
                <a:solidFill>
                  <a:srgbClr val="002060"/>
                </a:solidFill>
              </a:rPr>
              <a:t>The Italian experience is closer to the UK than to the other three countries, despite the country’s </a:t>
            </a:r>
            <a:r>
              <a:rPr lang="en-US" sz="3200" dirty="0">
                <a:solidFill>
                  <a:srgbClr val="002060"/>
                </a:solidFill>
              </a:rPr>
              <a:t>formal commitment to gold. T</a:t>
            </a:r>
            <a:r>
              <a:rPr lang="en-GB" sz="3200" dirty="0">
                <a:solidFill>
                  <a:srgbClr val="002060"/>
                </a:solidFill>
              </a:rPr>
              <a:t>he decline in the Italian money stock was very moderate and so was the rise in </a:t>
            </a:r>
            <a:r>
              <a:rPr lang="en-GB" sz="3200" i="1" dirty="0">
                <a:solidFill>
                  <a:srgbClr val="002060"/>
                </a:solidFill>
              </a:rPr>
              <a:t>k</a:t>
            </a:r>
            <a:r>
              <a:rPr lang="en-GB" sz="3200" dirty="0">
                <a:solidFill>
                  <a:srgbClr val="002060"/>
                </a:solidFill>
              </a:rPr>
              <a:t>, mostly because Mussolini handles the big banking crises in total secrecy. The Banca </a:t>
            </a:r>
            <a:r>
              <a:rPr lang="en-GB" sz="3200" dirty="0" err="1">
                <a:solidFill>
                  <a:srgbClr val="002060"/>
                </a:solidFill>
              </a:rPr>
              <a:t>d’Italia</a:t>
            </a:r>
            <a:r>
              <a:rPr lang="en-GB" sz="3200" dirty="0">
                <a:solidFill>
                  <a:srgbClr val="002060"/>
                </a:solidFill>
              </a:rPr>
              <a:t> was also very active as a lender of last resort. The end result was that the monetary base almost compensated the moderate decline in </a:t>
            </a:r>
            <a:r>
              <a:rPr lang="en-GB" sz="3200" i="1" dirty="0">
                <a:solidFill>
                  <a:srgbClr val="002060"/>
                </a:solidFill>
              </a:rPr>
              <a:t>m</a:t>
            </a:r>
            <a:r>
              <a:rPr lang="en-GB" sz="3200" dirty="0">
                <a:solidFill>
                  <a:srgbClr val="002060"/>
                </a:solidFill>
              </a:rPr>
              <a:t> (</a:t>
            </a:r>
            <a:r>
              <a:rPr lang="en-GB" sz="3200" dirty="0" err="1">
                <a:solidFill>
                  <a:srgbClr val="002060"/>
                </a:solidFill>
              </a:rPr>
              <a:t>Fratianni</a:t>
            </a:r>
            <a:r>
              <a:rPr lang="en-GB" sz="3200" dirty="0">
                <a:solidFill>
                  <a:srgbClr val="002060"/>
                </a:solidFill>
              </a:rPr>
              <a:t> and Spinelli 2004).</a:t>
            </a:r>
            <a:endParaRPr lang="it-IT" sz="3200" dirty="0">
              <a:solidFill>
                <a:srgbClr val="002060"/>
              </a:solidFill>
            </a:endParaRPr>
          </a:p>
          <a:p>
            <a:endParaRPr lang="it-IT" dirty="0"/>
          </a:p>
        </p:txBody>
      </p:sp>
    </p:spTree>
    <p:extLst>
      <p:ext uri="{BB962C8B-B14F-4D97-AF65-F5344CB8AC3E}">
        <p14:creationId xmlns:p14="http://schemas.microsoft.com/office/powerpoint/2010/main" val="2773351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stretch>
            <a:fillRect/>
          </a:stretch>
        </p:blipFill>
        <p:spPr>
          <a:xfrm>
            <a:off x="876822" y="776614"/>
            <a:ext cx="10446707" cy="5098725"/>
          </a:xfrm>
          <a:prstGeom prst="rect">
            <a:avLst/>
          </a:prstGeom>
        </p:spPr>
      </p:pic>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27</a:t>
            </a:fld>
            <a:endParaRPr lang="it-IT"/>
          </a:p>
        </p:txBody>
      </p:sp>
    </p:spTree>
    <p:extLst>
      <p:ext uri="{BB962C8B-B14F-4D97-AF65-F5344CB8AC3E}">
        <p14:creationId xmlns:p14="http://schemas.microsoft.com/office/powerpoint/2010/main" val="3788406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stretch>
            <a:fillRect/>
          </a:stretch>
        </p:blipFill>
        <p:spPr>
          <a:xfrm>
            <a:off x="910019" y="726510"/>
            <a:ext cx="10451088" cy="5148829"/>
          </a:xfrm>
          <a:prstGeom prst="rect">
            <a:avLst/>
          </a:prstGeom>
        </p:spPr>
      </p:pic>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28</a:t>
            </a:fld>
            <a:endParaRPr lang="it-IT"/>
          </a:p>
        </p:txBody>
      </p:sp>
    </p:spTree>
    <p:extLst>
      <p:ext uri="{BB962C8B-B14F-4D97-AF65-F5344CB8AC3E}">
        <p14:creationId xmlns:p14="http://schemas.microsoft.com/office/powerpoint/2010/main" val="3127554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29</a:t>
            </a:fld>
            <a:endParaRPr lang="it-IT"/>
          </a:p>
        </p:txBody>
      </p:sp>
      <p:sp>
        <p:nvSpPr>
          <p:cNvPr id="3" name="Content Placeholder 2"/>
          <p:cNvSpPr>
            <a:spLocks noGrp="1"/>
          </p:cNvSpPr>
          <p:nvPr>
            <p:ph idx="4294967295"/>
          </p:nvPr>
        </p:nvSpPr>
        <p:spPr>
          <a:xfrm>
            <a:off x="876821" y="741189"/>
            <a:ext cx="10471759" cy="5227811"/>
          </a:xfrm>
        </p:spPr>
        <p:txBody>
          <a:bodyPr>
            <a:normAutofit/>
          </a:bodyPr>
          <a:lstStyle/>
          <a:p>
            <a:pPr marL="0" indent="0" algn="ctr">
              <a:buNone/>
            </a:pPr>
            <a:r>
              <a:rPr lang="en-GB" b="1" dirty="0">
                <a:solidFill>
                  <a:srgbClr val="002060"/>
                </a:solidFill>
              </a:rPr>
              <a:t>CENTRAL BANKS HAVE LEARNED</a:t>
            </a:r>
            <a:endParaRPr lang="it-IT" dirty="0">
              <a:solidFill>
                <a:srgbClr val="002060"/>
              </a:solidFill>
            </a:endParaRPr>
          </a:p>
          <a:p>
            <a:pPr lvl="0"/>
            <a:r>
              <a:rPr lang="en-US" sz="2600" dirty="0">
                <a:solidFill>
                  <a:srgbClr val="002060"/>
                </a:solidFill>
              </a:rPr>
              <a:t>After Lehman, </a:t>
            </a:r>
            <a:r>
              <a:rPr lang="en-GB" sz="2600" dirty="0">
                <a:solidFill>
                  <a:srgbClr val="002060"/>
                </a:solidFill>
              </a:rPr>
              <a:t> the money stock continued its trend in the United States and did not decline in the Eurozone, despite the collapse of the money multiplier</a:t>
            </a:r>
            <a:endParaRPr lang="it-IT" sz="2600" dirty="0">
              <a:solidFill>
                <a:srgbClr val="002060"/>
              </a:solidFill>
            </a:endParaRPr>
          </a:p>
          <a:p>
            <a:pPr lvl="0"/>
            <a:r>
              <a:rPr lang="en-GB" sz="2600" dirty="0">
                <a:solidFill>
                  <a:srgbClr val="002060"/>
                </a:solidFill>
              </a:rPr>
              <a:t>The monetary authorities had learned the lesson of the 1930s: they were bold in creating monetary base at unprecedented rates. </a:t>
            </a:r>
            <a:endParaRPr lang="it-IT" sz="2600" dirty="0">
              <a:solidFill>
                <a:srgbClr val="002060"/>
              </a:solidFill>
            </a:endParaRPr>
          </a:p>
          <a:p>
            <a:pPr lvl="0"/>
            <a:r>
              <a:rPr lang="en-GB" sz="2600" dirty="0">
                <a:solidFill>
                  <a:srgbClr val="002060"/>
                </a:solidFill>
              </a:rPr>
              <a:t>Unlike in the 1930s, the movement of the money multiplier cannot be ascribed to changes in the </a:t>
            </a:r>
            <a:r>
              <a:rPr lang="en-GB" sz="2600" i="1" dirty="0">
                <a:solidFill>
                  <a:srgbClr val="002060"/>
                </a:solidFill>
              </a:rPr>
              <a:t>k</a:t>
            </a:r>
            <a:r>
              <a:rPr lang="en-GB" sz="2600" dirty="0">
                <a:solidFill>
                  <a:srgbClr val="002060"/>
                </a:solidFill>
              </a:rPr>
              <a:t> ratio, but in the </a:t>
            </a:r>
            <a:r>
              <a:rPr lang="en-GB" sz="2600" i="1" dirty="0">
                <a:solidFill>
                  <a:srgbClr val="002060"/>
                </a:solidFill>
              </a:rPr>
              <a:t>r</a:t>
            </a:r>
            <a:r>
              <a:rPr lang="en-GB" sz="2600" dirty="0">
                <a:solidFill>
                  <a:srgbClr val="002060"/>
                </a:solidFill>
              </a:rPr>
              <a:t> ratio. Part of the reason for the </a:t>
            </a:r>
            <a:r>
              <a:rPr lang="en-GB" sz="2600" dirty="0" err="1">
                <a:solidFill>
                  <a:srgbClr val="002060"/>
                </a:solidFill>
              </a:rPr>
              <a:t>behavior</a:t>
            </a:r>
            <a:r>
              <a:rPr lang="en-GB" sz="2600" dirty="0">
                <a:solidFill>
                  <a:srgbClr val="002060"/>
                </a:solidFill>
              </a:rPr>
              <a:t> of </a:t>
            </a:r>
            <a:r>
              <a:rPr lang="en-GB" sz="2600" i="1" dirty="0">
                <a:solidFill>
                  <a:srgbClr val="002060"/>
                </a:solidFill>
              </a:rPr>
              <a:t>r</a:t>
            </a:r>
            <a:r>
              <a:rPr lang="en-GB" sz="2600" dirty="0">
                <a:solidFill>
                  <a:srgbClr val="002060"/>
                </a:solidFill>
              </a:rPr>
              <a:t> had to do with the deleveraging process that was forced on banks due to collapsing asset prices. Another reason stems  from rising counterparty risk, which was putting a lot of sand in the wheels of the interbank market, a discussion we don’t pursue in this presentation.</a:t>
            </a:r>
            <a:endParaRPr lang="it-IT" sz="2600" dirty="0">
              <a:solidFill>
                <a:srgbClr val="002060"/>
              </a:solidFill>
            </a:endParaRPr>
          </a:p>
          <a:p>
            <a:endParaRPr lang="it-IT" dirty="0"/>
          </a:p>
        </p:txBody>
      </p:sp>
    </p:spTree>
    <p:extLst>
      <p:ext uri="{BB962C8B-B14F-4D97-AF65-F5344CB8AC3E}">
        <p14:creationId xmlns:p14="http://schemas.microsoft.com/office/powerpoint/2010/main" val="196923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3</a:t>
            </a:fld>
            <a:endParaRPr lang="it-IT"/>
          </a:p>
        </p:txBody>
      </p:sp>
      <p:sp>
        <p:nvSpPr>
          <p:cNvPr id="3" name="Content Placeholder 2"/>
          <p:cNvSpPr>
            <a:spLocks noGrp="1"/>
          </p:cNvSpPr>
          <p:nvPr>
            <p:ph idx="4294967295"/>
          </p:nvPr>
        </p:nvSpPr>
        <p:spPr>
          <a:xfrm>
            <a:off x="914399" y="663879"/>
            <a:ext cx="10446707" cy="5305121"/>
          </a:xfrm>
        </p:spPr>
        <p:txBody>
          <a:bodyPr>
            <a:normAutofit/>
          </a:bodyPr>
          <a:lstStyle/>
          <a:p>
            <a:pPr marL="0" indent="0" algn="ctr">
              <a:buNone/>
            </a:pPr>
            <a:r>
              <a:rPr lang="it-IT" b="1" dirty="0" smtClean="0">
                <a:solidFill>
                  <a:srgbClr val="002060"/>
                </a:solidFill>
              </a:rPr>
              <a:t>THE QUESTIONS</a:t>
            </a:r>
            <a:endParaRPr lang="it-IT" dirty="0">
              <a:solidFill>
                <a:srgbClr val="002060"/>
              </a:solidFill>
            </a:endParaRPr>
          </a:p>
          <a:p>
            <a:pPr lvl="0"/>
            <a:r>
              <a:rPr lang="en-GB" dirty="0">
                <a:solidFill>
                  <a:srgbClr val="002060"/>
                </a:solidFill>
              </a:rPr>
              <a:t>Monetary policy: what role in triggering and exacerbating the recessions? </a:t>
            </a:r>
            <a:endParaRPr lang="it-IT" dirty="0">
              <a:solidFill>
                <a:srgbClr val="002060"/>
              </a:solidFill>
            </a:endParaRPr>
          </a:p>
          <a:p>
            <a:pPr lvl="0"/>
            <a:r>
              <a:rPr lang="en-GB" dirty="0">
                <a:solidFill>
                  <a:srgbClr val="002060"/>
                </a:solidFill>
              </a:rPr>
              <a:t>Sudden stops in capital flows: what role in precipitating quick and sharp macro adjustments in the fixed exchange rate regime (gold-standard and the Eurozone)?</a:t>
            </a:r>
            <a:endParaRPr lang="it-IT" dirty="0">
              <a:solidFill>
                <a:srgbClr val="002060"/>
              </a:solidFill>
            </a:endParaRPr>
          </a:p>
          <a:p>
            <a:pPr lvl="0"/>
            <a:r>
              <a:rPr lang="en-GB" dirty="0">
                <a:solidFill>
                  <a:srgbClr val="002060"/>
                </a:solidFill>
              </a:rPr>
              <a:t>Hume’s price-specie flow mechanism: was it functioning properly, not only in the 1930s, but also in the Eurozone? </a:t>
            </a:r>
            <a:endParaRPr lang="it-IT" dirty="0">
              <a:solidFill>
                <a:srgbClr val="002060"/>
              </a:solidFill>
            </a:endParaRPr>
          </a:p>
          <a:p>
            <a:pPr lvl="0"/>
            <a:r>
              <a:rPr lang="en-GB" dirty="0">
                <a:solidFill>
                  <a:srgbClr val="002060"/>
                </a:solidFill>
              </a:rPr>
              <a:t>International cooperation: did it fail to prevent a deflationary bias by forcing asymmetric adjustments on deficit countries?</a:t>
            </a:r>
            <a:endParaRPr lang="it-IT" dirty="0">
              <a:solidFill>
                <a:srgbClr val="002060"/>
              </a:solidFill>
            </a:endParaRPr>
          </a:p>
          <a:p>
            <a:pPr lvl="0"/>
            <a:r>
              <a:rPr lang="en-GB" dirty="0">
                <a:solidFill>
                  <a:srgbClr val="002060"/>
                </a:solidFill>
              </a:rPr>
              <a:t>Banks: were they cause or victims of the crises? Link to the money supply process?</a:t>
            </a:r>
            <a:endParaRPr lang="it-IT" dirty="0">
              <a:solidFill>
                <a:srgbClr val="002060"/>
              </a:solidFill>
            </a:endParaRPr>
          </a:p>
          <a:p>
            <a:pPr lvl="0"/>
            <a:r>
              <a:rPr lang="en-GB" dirty="0">
                <a:solidFill>
                  <a:srgbClr val="002060"/>
                </a:solidFill>
              </a:rPr>
              <a:t>Financial liberalization and innovation: facilitators of credit boom and bust? </a:t>
            </a:r>
            <a:endParaRPr lang="it-IT" dirty="0">
              <a:solidFill>
                <a:srgbClr val="002060"/>
              </a:solidFill>
            </a:endParaRPr>
          </a:p>
          <a:p>
            <a:pPr lvl="0"/>
            <a:r>
              <a:rPr lang="en-GB" dirty="0">
                <a:solidFill>
                  <a:srgbClr val="002060"/>
                </a:solidFill>
              </a:rPr>
              <a:t>What have central bankers learned from the GD?</a:t>
            </a:r>
            <a:endParaRPr lang="it-IT" dirty="0">
              <a:solidFill>
                <a:srgbClr val="002060"/>
              </a:solidFill>
            </a:endParaRPr>
          </a:p>
          <a:p>
            <a:endParaRPr lang="it-IT" dirty="0"/>
          </a:p>
        </p:txBody>
      </p:sp>
    </p:spTree>
    <p:extLst>
      <p:ext uri="{BB962C8B-B14F-4D97-AF65-F5344CB8AC3E}">
        <p14:creationId xmlns:p14="http://schemas.microsoft.com/office/powerpoint/2010/main" val="3142458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stretch>
            <a:fillRect/>
          </a:stretch>
        </p:blipFill>
        <p:spPr>
          <a:xfrm>
            <a:off x="876823" y="751563"/>
            <a:ext cx="10471758" cy="5123776"/>
          </a:xfrm>
          <a:prstGeom prst="rect">
            <a:avLst/>
          </a:prstGeom>
        </p:spPr>
      </p:pic>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30</a:t>
            </a:fld>
            <a:endParaRPr lang="it-IT"/>
          </a:p>
        </p:txBody>
      </p:sp>
    </p:spTree>
    <p:extLst>
      <p:ext uri="{BB962C8B-B14F-4D97-AF65-F5344CB8AC3E}">
        <p14:creationId xmlns:p14="http://schemas.microsoft.com/office/powerpoint/2010/main" val="2336433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31</a:t>
            </a:fld>
            <a:endParaRPr lang="it-IT"/>
          </a:p>
        </p:txBody>
      </p:sp>
      <p:sp>
        <p:nvSpPr>
          <p:cNvPr id="2" name="Title 1"/>
          <p:cNvSpPr>
            <a:spLocks noGrp="1"/>
          </p:cNvSpPr>
          <p:nvPr>
            <p:ph type="title" idx="4294967295"/>
          </p:nvPr>
        </p:nvSpPr>
        <p:spPr>
          <a:xfrm>
            <a:off x="1024049" y="782247"/>
            <a:ext cx="9601200" cy="746125"/>
          </a:xfrm>
        </p:spPr>
        <p:txBody>
          <a:bodyPr>
            <a:normAutofit fontScale="90000"/>
          </a:bodyPr>
          <a:lstStyle/>
          <a:p>
            <a:pPr algn="ctr"/>
            <a:r>
              <a:rPr lang="en-GB" sz="4000" b="1" dirty="0" smtClean="0">
                <a:solidFill>
                  <a:srgbClr val="002060"/>
                </a:solidFill>
              </a:rPr>
              <a:t>CONCLUSIONS</a:t>
            </a:r>
            <a:r>
              <a:rPr lang="it-IT" sz="4000" dirty="0" smtClean="0">
                <a:solidFill>
                  <a:srgbClr val="002060"/>
                </a:solidFill>
                <a:effectLst/>
              </a:rPr>
              <a:t/>
            </a:r>
            <a:br>
              <a:rPr lang="it-IT" sz="4000" dirty="0" smtClean="0">
                <a:solidFill>
                  <a:srgbClr val="002060"/>
                </a:solidFill>
                <a:effectLst/>
              </a:rPr>
            </a:br>
            <a:r>
              <a:rPr lang="en-GB" sz="4000" u="sng" dirty="0" smtClean="0">
                <a:solidFill>
                  <a:srgbClr val="002060"/>
                </a:solidFill>
              </a:rPr>
              <a:t>Similarities between the two crises</a:t>
            </a:r>
            <a:endParaRPr lang="it-IT" sz="4000" dirty="0">
              <a:solidFill>
                <a:srgbClr val="002060"/>
              </a:solidFill>
            </a:endParaRPr>
          </a:p>
        </p:txBody>
      </p:sp>
      <p:sp>
        <p:nvSpPr>
          <p:cNvPr id="3" name="Content Placeholder 2"/>
          <p:cNvSpPr>
            <a:spLocks noGrp="1"/>
          </p:cNvSpPr>
          <p:nvPr>
            <p:ph idx="4294967295"/>
          </p:nvPr>
        </p:nvSpPr>
        <p:spPr>
          <a:xfrm>
            <a:off x="876822" y="1741706"/>
            <a:ext cx="10496811" cy="4227294"/>
          </a:xfrm>
        </p:spPr>
        <p:txBody>
          <a:bodyPr>
            <a:normAutofit lnSpcReduction="10000"/>
          </a:bodyPr>
          <a:lstStyle/>
          <a:p>
            <a:pPr marL="514350" indent="-514350">
              <a:buFont typeface="+mj-lt"/>
              <a:buAutoNum type="arabicPeriod"/>
            </a:pPr>
            <a:r>
              <a:rPr lang="en-GB" dirty="0" smtClean="0">
                <a:solidFill>
                  <a:srgbClr val="002060"/>
                </a:solidFill>
              </a:rPr>
              <a:t>Expansive </a:t>
            </a:r>
            <a:r>
              <a:rPr lang="en-GB" dirty="0">
                <a:solidFill>
                  <a:srgbClr val="002060"/>
                </a:solidFill>
              </a:rPr>
              <a:t>policies were followed by sharp reversals in both great crises. </a:t>
            </a:r>
            <a:endParaRPr lang="it-IT" dirty="0" smtClean="0">
              <a:solidFill>
                <a:srgbClr val="002060"/>
              </a:solidFill>
            </a:endParaRPr>
          </a:p>
          <a:p>
            <a:pPr marL="514350" indent="-514350">
              <a:buFont typeface="+mj-lt"/>
              <a:buAutoNum type="arabicPeriod"/>
            </a:pPr>
            <a:r>
              <a:rPr lang="en-GB" dirty="0" smtClean="0">
                <a:solidFill>
                  <a:srgbClr val="002060"/>
                </a:solidFill>
              </a:rPr>
              <a:t>The </a:t>
            </a:r>
            <a:r>
              <a:rPr lang="en-GB" dirty="0">
                <a:solidFill>
                  <a:srgbClr val="002060"/>
                </a:solidFill>
              </a:rPr>
              <a:t>price-specie flow mechanism has worked in the wrong </a:t>
            </a:r>
            <a:r>
              <a:rPr lang="en-GB" dirty="0" smtClean="0">
                <a:solidFill>
                  <a:srgbClr val="002060"/>
                </a:solidFill>
              </a:rPr>
              <a:t>direction.</a:t>
            </a:r>
            <a:endParaRPr lang="it-IT" dirty="0" smtClean="0">
              <a:solidFill>
                <a:srgbClr val="002060"/>
              </a:solidFill>
            </a:endParaRPr>
          </a:p>
          <a:p>
            <a:pPr marL="514350" indent="-514350">
              <a:buFont typeface="+mj-lt"/>
              <a:buAutoNum type="arabicPeriod"/>
            </a:pPr>
            <a:r>
              <a:rPr lang="en-GB" dirty="0" smtClean="0">
                <a:solidFill>
                  <a:srgbClr val="002060"/>
                </a:solidFill>
              </a:rPr>
              <a:t>Sudden </a:t>
            </a:r>
            <a:r>
              <a:rPr lang="en-GB" dirty="0">
                <a:solidFill>
                  <a:srgbClr val="002060"/>
                </a:solidFill>
              </a:rPr>
              <a:t>arrests of capital flows precipitated balance-of-payments crises and deflationary macro adjustments under the two fixed exchange rate regimes. </a:t>
            </a:r>
            <a:endParaRPr lang="it-IT" dirty="0" smtClean="0">
              <a:solidFill>
                <a:srgbClr val="002060"/>
              </a:solidFill>
            </a:endParaRPr>
          </a:p>
          <a:p>
            <a:pPr marL="514350" indent="-514350">
              <a:buFont typeface="+mj-lt"/>
              <a:buAutoNum type="arabicPeriod"/>
            </a:pPr>
            <a:r>
              <a:rPr lang="en-GB" dirty="0" smtClean="0">
                <a:solidFill>
                  <a:srgbClr val="002060"/>
                </a:solidFill>
              </a:rPr>
              <a:t>International </a:t>
            </a:r>
            <a:r>
              <a:rPr lang="en-GB" dirty="0">
                <a:solidFill>
                  <a:srgbClr val="002060"/>
                </a:solidFill>
              </a:rPr>
              <a:t>cooperation could have prevented a deflationary bias due to asymmetric adjustments to external imbalances. </a:t>
            </a:r>
          </a:p>
          <a:p>
            <a:pPr marL="514350" indent="-514350">
              <a:buFont typeface="+mj-lt"/>
              <a:buAutoNum type="arabicPeriod"/>
            </a:pPr>
            <a:r>
              <a:rPr lang="en-GB" dirty="0" smtClean="0">
                <a:solidFill>
                  <a:srgbClr val="002060"/>
                </a:solidFill>
              </a:rPr>
              <a:t>The </a:t>
            </a:r>
            <a:r>
              <a:rPr lang="en-GB" dirty="0">
                <a:solidFill>
                  <a:srgbClr val="002060"/>
                </a:solidFill>
              </a:rPr>
              <a:t>role of banks in the two crises has similarities and dissimilarities. The similarity is that a banking crisis, regardless of the timing, has a big impact on the real economy. The difference is in the timing of crises in relation to the output collapse.</a:t>
            </a:r>
            <a:endParaRPr lang="it-IT" dirty="0">
              <a:solidFill>
                <a:srgbClr val="002060"/>
              </a:solidFill>
            </a:endParaRPr>
          </a:p>
          <a:p>
            <a:pPr lvl="0"/>
            <a:endParaRPr lang="it-IT" dirty="0"/>
          </a:p>
          <a:p>
            <a:endParaRPr lang="it-IT" dirty="0"/>
          </a:p>
        </p:txBody>
      </p:sp>
    </p:spTree>
    <p:extLst>
      <p:ext uri="{BB962C8B-B14F-4D97-AF65-F5344CB8AC3E}">
        <p14:creationId xmlns:p14="http://schemas.microsoft.com/office/powerpoint/2010/main" val="2997261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32</a:t>
            </a:fld>
            <a:endParaRPr lang="it-IT"/>
          </a:p>
        </p:txBody>
      </p:sp>
      <p:sp>
        <p:nvSpPr>
          <p:cNvPr id="2" name="Title 1"/>
          <p:cNvSpPr>
            <a:spLocks noGrp="1"/>
          </p:cNvSpPr>
          <p:nvPr>
            <p:ph type="title" idx="4294967295"/>
          </p:nvPr>
        </p:nvSpPr>
        <p:spPr>
          <a:xfrm>
            <a:off x="1295401" y="894983"/>
            <a:ext cx="9601200" cy="583090"/>
          </a:xfrm>
        </p:spPr>
        <p:txBody>
          <a:bodyPr>
            <a:normAutofit fontScale="90000"/>
          </a:bodyPr>
          <a:lstStyle/>
          <a:p>
            <a:pPr algn="ctr"/>
            <a:r>
              <a:rPr lang="en-GB" u="sng" dirty="0" smtClean="0">
                <a:solidFill>
                  <a:srgbClr val="002060"/>
                </a:solidFill>
              </a:rPr>
              <a:t>Differences between the two crises</a:t>
            </a:r>
            <a:r>
              <a:rPr lang="it-IT" dirty="0" smtClean="0">
                <a:solidFill>
                  <a:srgbClr val="002060"/>
                </a:solidFill>
              </a:rPr>
              <a:t/>
            </a:r>
            <a:br>
              <a:rPr lang="it-IT" dirty="0" smtClean="0">
                <a:solidFill>
                  <a:srgbClr val="002060"/>
                </a:solidFill>
              </a:rPr>
            </a:br>
            <a:endParaRPr lang="it-IT" dirty="0">
              <a:solidFill>
                <a:srgbClr val="002060"/>
              </a:solidFill>
            </a:endParaRPr>
          </a:p>
        </p:txBody>
      </p:sp>
      <p:sp>
        <p:nvSpPr>
          <p:cNvPr id="3" name="Content Placeholder 2"/>
          <p:cNvSpPr>
            <a:spLocks noGrp="1"/>
          </p:cNvSpPr>
          <p:nvPr>
            <p:ph idx="4294967295"/>
          </p:nvPr>
        </p:nvSpPr>
        <p:spPr>
          <a:xfrm>
            <a:off x="939451" y="1354964"/>
            <a:ext cx="10421655" cy="4614036"/>
          </a:xfrm>
        </p:spPr>
        <p:txBody>
          <a:bodyPr/>
          <a:lstStyle/>
          <a:p>
            <a:pPr marL="514350" lvl="0" indent="-514350">
              <a:buFont typeface="+mj-lt"/>
              <a:buAutoNum type="arabicPeriod"/>
            </a:pPr>
            <a:r>
              <a:rPr lang="en-GB" sz="2800" dirty="0" smtClean="0">
                <a:solidFill>
                  <a:srgbClr val="002060"/>
                </a:solidFill>
              </a:rPr>
              <a:t>Bank </a:t>
            </a:r>
            <a:r>
              <a:rPr lang="en-GB" sz="2800" dirty="0">
                <a:solidFill>
                  <a:srgbClr val="002060"/>
                </a:solidFill>
              </a:rPr>
              <a:t>failures in the 1930s led the public to raise his cash holdings with contracting consequences on the money stock. In the GFC, the currency-deposit ratio stayed flat  because of the protection of deposit insurance.</a:t>
            </a:r>
            <a:endParaRPr lang="it-IT" sz="2800" dirty="0">
              <a:solidFill>
                <a:srgbClr val="002060"/>
              </a:solidFill>
            </a:endParaRPr>
          </a:p>
          <a:p>
            <a:pPr marL="514350" lvl="0" indent="-514350">
              <a:buFont typeface="+mj-lt"/>
              <a:buAutoNum type="arabicPeriod"/>
            </a:pPr>
            <a:r>
              <a:rPr lang="en-GB" sz="2800" dirty="0">
                <a:solidFill>
                  <a:srgbClr val="002060"/>
                </a:solidFill>
              </a:rPr>
              <a:t>In the 1930s, monetary authorities either failed to counteract the collapse of the money multiplier with sufficiently large injections of monetary base or failed to understand the process of money creation. Either way, it is a gross negligence. </a:t>
            </a:r>
            <a:r>
              <a:rPr lang="en-GB" sz="2800" dirty="0" smtClean="0">
                <a:solidFill>
                  <a:srgbClr val="002060"/>
                </a:solidFill>
              </a:rPr>
              <a:t>No </a:t>
            </a:r>
            <a:r>
              <a:rPr lang="en-GB" sz="2800" dirty="0">
                <a:solidFill>
                  <a:srgbClr val="002060"/>
                </a:solidFill>
              </a:rPr>
              <a:t>such a negligence has occurred in the GFC.     </a:t>
            </a:r>
            <a:endParaRPr lang="it-IT" sz="2800" dirty="0">
              <a:solidFill>
                <a:srgbClr val="002060"/>
              </a:solidFill>
            </a:endParaRPr>
          </a:p>
          <a:p>
            <a:endParaRPr lang="it-IT" dirty="0"/>
          </a:p>
        </p:txBody>
      </p:sp>
    </p:spTree>
    <p:extLst>
      <p:ext uri="{BB962C8B-B14F-4D97-AF65-F5344CB8AC3E}">
        <p14:creationId xmlns:p14="http://schemas.microsoft.com/office/powerpoint/2010/main" val="1459070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4</a:t>
            </a:fld>
            <a:endParaRPr lang="it-IT"/>
          </a:p>
        </p:txBody>
      </p:sp>
      <p:sp>
        <p:nvSpPr>
          <p:cNvPr id="3" name="Content Placeholder 2"/>
          <p:cNvSpPr>
            <a:spLocks noGrp="1"/>
          </p:cNvSpPr>
          <p:nvPr>
            <p:ph idx="4294967295"/>
          </p:nvPr>
        </p:nvSpPr>
        <p:spPr>
          <a:xfrm>
            <a:off x="914400" y="713984"/>
            <a:ext cx="10409129" cy="5255016"/>
          </a:xfrm>
        </p:spPr>
        <p:txBody>
          <a:bodyPr>
            <a:normAutofit/>
          </a:bodyPr>
          <a:lstStyle/>
          <a:p>
            <a:pPr marL="0" indent="0" algn="ctr">
              <a:buNone/>
            </a:pPr>
            <a:r>
              <a:rPr lang="en-GB" b="1" dirty="0">
                <a:solidFill>
                  <a:srgbClr val="002060"/>
                </a:solidFill>
              </a:rPr>
              <a:t>ANTECEDENTS</a:t>
            </a:r>
            <a:endParaRPr lang="it-IT" dirty="0">
              <a:solidFill>
                <a:srgbClr val="002060"/>
              </a:solidFill>
            </a:endParaRPr>
          </a:p>
          <a:p>
            <a:pPr marL="0" indent="0">
              <a:buNone/>
            </a:pPr>
            <a:r>
              <a:rPr lang="en-GB" u="sng" dirty="0">
                <a:solidFill>
                  <a:srgbClr val="002060"/>
                </a:solidFill>
              </a:rPr>
              <a:t>Modern </a:t>
            </a:r>
            <a:r>
              <a:rPr lang="en-GB" u="sng" dirty="0" smtClean="0">
                <a:solidFill>
                  <a:srgbClr val="002060"/>
                </a:solidFill>
              </a:rPr>
              <a:t>times</a:t>
            </a:r>
          </a:p>
          <a:p>
            <a:pPr marL="0" indent="0">
              <a:buNone/>
            </a:pPr>
            <a:endParaRPr lang="it-IT" dirty="0" smtClean="0">
              <a:solidFill>
                <a:srgbClr val="002060"/>
              </a:solidFill>
              <a:effectLst/>
            </a:endParaRPr>
          </a:p>
          <a:p>
            <a:pPr lvl="0"/>
            <a:r>
              <a:rPr lang="en-GB" dirty="0">
                <a:solidFill>
                  <a:srgbClr val="002060"/>
                </a:solidFill>
              </a:rPr>
              <a:t>US monetary policy very accommodating after East Asia crisis and dot-com bubble.</a:t>
            </a:r>
            <a:endParaRPr lang="it-IT" dirty="0">
              <a:solidFill>
                <a:srgbClr val="002060"/>
              </a:solidFill>
            </a:endParaRPr>
          </a:p>
          <a:p>
            <a:pPr lvl="0"/>
            <a:r>
              <a:rPr lang="en-GB" dirty="0">
                <a:solidFill>
                  <a:srgbClr val="002060"/>
                </a:solidFill>
              </a:rPr>
              <a:t> In 2002, starts “Greenspan  put” and housing boom. </a:t>
            </a:r>
            <a:endParaRPr lang="it-IT" dirty="0">
              <a:solidFill>
                <a:srgbClr val="002060"/>
              </a:solidFill>
            </a:endParaRPr>
          </a:p>
          <a:p>
            <a:pPr lvl="0"/>
            <a:r>
              <a:rPr lang="en-GB" dirty="0">
                <a:solidFill>
                  <a:srgbClr val="002060"/>
                </a:solidFill>
              </a:rPr>
              <a:t>From 2001 to 2006, US soaked up $3,573 billions of world capital flows</a:t>
            </a:r>
            <a:endParaRPr lang="it-IT" dirty="0">
              <a:solidFill>
                <a:srgbClr val="002060"/>
              </a:solidFill>
            </a:endParaRPr>
          </a:p>
          <a:p>
            <a:pPr lvl="0"/>
            <a:r>
              <a:rPr lang="en-GB" dirty="0">
                <a:solidFill>
                  <a:srgbClr val="002060"/>
                </a:solidFill>
              </a:rPr>
              <a:t>A switch occurred at the start of 2006.  </a:t>
            </a:r>
            <a:endParaRPr lang="it-IT" dirty="0">
              <a:solidFill>
                <a:srgbClr val="002060"/>
              </a:solidFill>
            </a:endParaRPr>
          </a:p>
          <a:p>
            <a:pPr lvl="0"/>
            <a:r>
              <a:rPr lang="en-GB" dirty="0">
                <a:solidFill>
                  <a:srgbClr val="002060"/>
                </a:solidFill>
              </a:rPr>
              <a:t>Reason: US monetary authorities feared a “Japanese scenario” and world “saving glut” (Bernanke 2005). </a:t>
            </a:r>
            <a:endParaRPr lang="it-IT" dirty="0">
              <a:solidFill>
                <a:srgbClr val="002060"/>
              </a:solidFill>
            </a:endParaRPr>
          </a:p>
          <a:p>
            <a:pPr lvl="0"/>
            <a:r>
              <a:rPr lang="en-GB" dirty="0">
                <a:solidFill>
                  <a:srgbClr val="002060"/>
                </a:solidFill>
              </a:rPr>
              <a:t>ECB mimicked Fed actions with a two-year lag.</a:t>
            </a:r>
            <a:endParaRPr lang="it-IT" dirty="0">
              <a:solidFill>
                <a:srgbClr val="002060"/>
              </a:solidFill>
            </a:endParaRPr>
          </a:p>
          <a:p>
            <a:endParaRPr lang="it-IT" dirty="0"/>
          </a:p>
        </p:txBody>
      </p:sp>
    </p:spTree>
    <p:extLst>
      <p:ext uri="{BB962C8B-B14F-4D97-AF65-F5344CB8AC3E}">
        <p14:creationId xmlns:p14="http://schemas.microsoft.com/office/powerpoint/2010/main" val="3048658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020" y="982132"/>
            <a:ext cx="10547959" cy="4653928"/>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29425" y="5636060"/>
            <a:ext cx="8555276" cy="552450"/>
          </a:xfrm>
          <a:prstGeom prst="rect">
            <a:avLst/>
          </a:prstGeom>
          <a:noFill/>
          <a:ln>
            <a:noFill/>
          </a:ln>
        </p:spPr>
      </p:pic>
      <p:sp>
        <p:nvSpPr>
          <p:cNvPr id="6" name="Footer Placeholder 5"/>
          <p:cNvSpPr>
            <a:spLocks noGrp="1"/>
          </p:cNvSpPr>
          <p:nvPr>
            <p:ph type="ftr" sz="quarter" idx="11"/>
          </p:nvPr>
        </p:nvSpPr>
        <p:spPr/>
        <p:txBody>
          <a:bodyPr/>
          <a:lstStyle/>
          <a:p>
            <a:r>
              <a:rPr lang="it-IT" smtClean="0"/>
              <a:t>Fratianni-Giri</a:t>
            </a:r>
            <a:endParaRPr lang="it-IT"/>
          </a:p>
        </p:txBody>
      </p:sp>
      <p:sp>
        <p:nvSpPr>
          <p:cNvPr id="7" name="Slide Number Placeholder 6"/>
          <p:cNvSpPr>
            <a:spLocks noGrp="1"/>
          </p:cNvSpPr>
          <p:nvPr>
            <p:ph type="sldNum" sz="quarter" idx="12"/>
          </p:nvPr>
        </p:nvSpPr>
        <p:spPr/>
        <p:txBody>
          <a:bodyPr/>
          <a:lstStyle/>
          <a:p>
            <a:fld id="{E4F5D7D6-9B58-45B1-856A-8B5B6837ADAD}" type="slidenum">
              <a:rPr lang="it-IT" smtClean="0"/>
              <a:t>5</a:t>
            </a:fld>
            <a:endParaRPr lang="it-IT"/>
          </a:p>
        </p:txBody>
      </p:sp>
    </p:spTree>
    <p:extLst>
      <p:ext uri="{BB962C8B-B14F-4D97-AF65-F5344CB8AC3E}">
        <p14:creationId xmlns:p14="http://schemas.microsoft.com/office/powerpoint/2010/main" val="121685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it-IT" smtClean="0"/>
              <a:t>Fratianni-Giri</a:t>
            </a:r>
            <a:endParaRPr lang="it-IT"/>
          </a:p>
        </p:txBody>
      </p:sp>
      <p:sp>
        <p:nvSpPr>
          <p:cNvPr id="7" name="Slide Number Placeholder 6"/>
          <p:cNvSpPr>
            <a:spLocks noGrp="1"/>
          </p:cNvSpPr>
          <p:nvPr>
            <p:ph type="sldNum" sz="quarter" idx="12"/>
          </p:nvPr>
        </p:nvSpPr>
        <p:spPr/>
        <p:txBody>
          <a:bodyPr/>
          <a:lstStyle/>
          <a:p>
            <a:fld id="{E4F5D7D6-9B58-45B1-856A-8B5B6837ADAD}" type="slidenum">
              <a:rPr lang="it-IT" smtClean="0"/>
              <a:t>6</a:t>
            </a:fld>
            <a:endParaRPr lang="it-IT"/>
          </a:p>
        </p:txBody>
      </p:sp>
      <p:sp>
        <p:nvSpPr>
          <p:cNvPr id="5" name="Content Placeholder 4"/>
          <p:cNvSpPr>
            <a:spLocks noGrp="1"/>
          </p:cNvSpPr>
          <p:nvPr>
            <p:ph idx="4294967295"/>
          </p:nvPr>
        </p:nvSpPr>
        <p:spPr>
          <a:xfrm>
            <a:off x="889347" y="851770"/>
            <a:ext cx="10434181" cy="5117229"/>
          </a:xfrm>
        </p:spPr>
        <p:txBody>
          <a:bodyPr>
            <a:normAutofit lnSpcReduction="10000"/>
          </a:bodyPr>
          <a:lstStyle/>
          <a:p>
            <a:pPr marL="0" indent="0">
              <a:buNone/>
            </a:pPr>
            <a:r>
              <a:rPr lang="en-GB" u="sng" dirty="0">
                <a:solidFill>
                  <a:srgbClr val="002060"/>
                </a:solidFill>
              </a:rPr>
              <a:t>In the 1920s</a:t>
            </a:r>
            <a:endParaRPr lang="it-IT" dirty="0">
              <a:solidFill>
                <a:srgbClr val="002060"/>
              </a:solidFill>
            </a:endParaRPr>
          </a:p>
          <a:p>
            <a:r>
              <a:rPr lang="en-GB" dirty="0">
                <a:solidFill>
                  <a:srgbClr val="002060"/>
                </a:solidFill>
              </a:rPr>
              <a:t>Return to gold convertibility:  Germany (1924), UK (1925), Italy (1927), France (1928</a:t>
            </a:r>
            <a:r>
              <a:rPr lang="en-GB" dirty="0" smtClean="0">
                <a:solidFill>
                  <a:srgbClr val="002060"/>
                </a:solidFill>
              </a:rPr>
              <a:t>)</a:t>
            </a:r>
            <a:endParaRPr lang="it-IT" dirty="0">
              <a:solidFill>
                <a:srgbClr val="002060"/>
              </a:solidFill>
            </a:endParaRPr>
          </a:p>
          <a:p>
            <a:pPr marL="0" indent="0">
              <a:buNone/>
            </a:pPr>
            <a:endParaRPr lang="en-GB" dirty="0" smtClean="0">
              <a:solidFill>
                <a:srgbClr val="002060"/>
              </a:solidFill>
            </a:endParaRPr>
          </a:p>
          <a:p>
            <a:pPr marL="0" indent="0">
              <a:buNone/>
            </a:pPr>
            <a:r>
              <a:rPr lang="en-GB" dirty="0" smtClean="0">
                <a:solidFill>
                  <a:srgbClr val="002060"/>
                </a:solidFill>
              </a:rPr>
              <a:t>France </a:t>
            </a:r>
            <a:endParaRPr lang="it-IT" dirty="0">
              <a:solidFill>
                <a:srgbClr val="002060"/>
              </a:solidFill>
            </a:endParaRPr>
          </a:p>
          <a:p>
            <a:pPr lvl="0"/>
            <a:r>
              <a:rPr lang="en-GB" dirty="0">
                <a:solidFill>
                  <a:srgbClr val="002060"/>
                </a:solidFill>
              </a:rPr>
              <a:t>Started restrictive monetary and fiscal policies in 1926 with a view to return to gold. </a:t>
            </a:r>
            <a:endParaRPr lang="it-IT" dirty="0">
              <a:solidFill>
                <a:srgbClr val="002060"/>
              </a:solidFill>
            </a:endParaRPr>
          </a:p>
          <a:p>
            <a:pPr lvl="0"/>
            <a:r>
              <a:rPr lang="en-GB" dirty="0">
                <a:solidFill>
                  <a:srgbClr val="002060"/>
                </a:solidFill>
              </a:rPr>
              <a:t>Big capital and gold inflows followed (1928-1932)…France a safe heaven. </a:t>
            </a:r>
            <a:endParaRPr lang="it-IT" dirty="0">
              <a:solidFill>
                <a:srgbClr val="002060"/>
              </a:solidFill>
            </a:endParaRPr>
          </a:p>
          <a:p>
            <a:pPr lvl="0"/>
            <a:r>
              <a:rPr lang="en-GB" dirty="0">
                <a:solidFill>
                  <a:srgbClr val="002060"/>
                </a:solidFill>
              </a:rPr>
              <a:t>No monetary expansion with gold inflows, in violation of Hume price-specie flow mechanism.</a:t>
            </a:r>
            <a:endParaRPr lang="it-IT" dirty="0">
              <a:solidFill>
                <a:srgbClr val="002060"/>
              </a:solidFill>
            </a:endParaRPr>
          </a:p>
          <a:p>
            <a:pPr lvl="0"/>
            <a:r>
              <a:rPr lang="en-GB" dirty="0">
                <a:solidFill>
                  <a:srgbClr val="002060"/>
                </a:solidFill>
              </a:rPr>
              <a:t>Money tightness in the world went up more in 1928 when US monetary policy turned restrictive.</a:t>
            </a:r>
            <a:endParaRPr lang="it-IT" dirty="0">
              <a:solidFill>
                <a:srgbClr val="002060"/>
              </a:solidFill>
            </a:endParaRPr>
          </a:p>
          <a:p>
            <a:endParaRPr lang="it-IT" dirty="0"/>
          </a:p>
        </p:txBody>
      </p:sp>
    </p:spTree>
    <p:extLst>
      <p:ext uri="{BB962C8B-B14F-4D97-AF65-F5344CB8AC3E}">
        <p14:creationId xmlns:p14="http://schemas.microsoft.com/office/powerpoint/2010/main" val="2284039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405"/>
            <a:ext cx="9601196" cy="619019"/>
          </a:xfrm>
        </p:spPr>
        <p:txBody>
          <a:bodyPr>
            <a:normAutofit fontScale="90000"/>
          </a:bodyPr>
          <a:lstStyle/>
          <a:p>
            <a:r>
              <a:rPr lang="en-GB" dirty="0"/>
              <a:t> </a:t>
            </a:r>
            <a:r>
              <a:rPr lang="en-GB" sz="3600" dirty="0"/>
              <a:t>Private discount rate and stock price index, 1925-1935 </a:t>
            </a:r>
            <a:endParaRPr lang="it-IT" sz="3600" dirty="0"/>
          </a:p>
        </p:txBody>
      </p:sp>
      <p:pic>
        <p:nvPicPr>
          <p:cNvPr id="4" name="Content Placeholder 3"/>
          <p:cNvPicPr>
            <a:picLocks noGrp="1" noChangeAspect="1"/>
          </p:cNvPicPr>
          <p:nvPr>
            <p:ph idx="1"/>
          </p:nvPr>
        </p:nvPicPr>
        <p:blipFill rotWithShape="1">
          <a:blip r:embed="rId2"/>
          <a:srcRect r="11916"/>
          <a:stretch/>
        </p:blipFill>
        <p:spPr>
          <a:xfrm>
            <a:off x="968818" y="1388748"/>
            <a:ext cx="10317133" cy="376051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601097" y="5321006"/>
            <a:ext cx="8037830" cy="476250"/>
          </a:xfrm>
          <a:prstGeom prst="rect">
            <a:avLst/>
          </a:prstGeom>
          <a:noFill/>
          <a:ln>
            <a:noFill/>
          </a:ln>
        </p:spPr>
      </p:pic>
      <p:sp>
        <p:nvSpPr>
          <p:cNvPr id="6" name="Footer Placeholder 5"/>
          <p:cNvSpPr>
            <a:spLocks noGrp="1"/>
          </p:cNvSpPr>
          <p:nvPr>
            <p:ph type="ftr" sz="quarter" idx="11"/>
          </p:nvPr>
        </p:nvSpPr>
        <p:spPr/>
        <p:txBody>
          <a:bodyPr/>
          <a:lstStyle/>
          <a:p>
            <a:r>
              <a:rPr lang="it-IT" smtClean="0"/>
              <a:t>Fratianni-Giri</a:t>
            </a:r>
            <a:endParaRPr lang="it-IT"/>
          </a:p>
        </p:txBody>
      </p:sp>
      <p:sp>
        <p:nvSpPr>
          <p:cNvPr id="7" name="Slide Number Placeholder 6"/>
          <p:cNvSpPr>
            <a:spLocks noGrp="1"/>
          </p:cNvSpPr>
          <p:nvPr>
            <p:ph type="sldNum" sz="quarter" idx="12"/>
          </p:nvPr>
        </p:nvSpPr>
        <p:spPr/>
        <p:txBody>
          <a:bodyPr/>
          <a:lstStyle/>
          <a:p>
            <a:fld id="{E4F5D7D6-9B58-45B1-856A-8B5B6837ADAD}" type="slidenum">
              <a:rPr lang="it-IT" smtClean="0"/>
              <a:t>7</a:t>
            </a:fld>
            <a:endParaRPr lang="it-IT"/>
          </a:p>
        </p:txBody>
      </p:sp>
    </p:spTree>
    <p:extLst>
      <p:ext uri="{BB962C8B-B14F-4D97-AF65-F5344CB8AC3E}">
        <p14:creationId xmlns:p14="http://schemas.microsoft.com/office/powerpoint/2010/main" val="1166700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Fratianni-Giri</a:t>
            </a:r>
            <a:endParaRPr lang="it-IT"/>
          </a:p>
        </p:txBody>
      </p:sp>
      <p:sp>
        <p:nvSpPr>
          <p:cNvPr id="5" name="Slide Number Placeholder 4"/>
          <p:cNvSpPr>
            <a:spLocks noGrp="1"/>
          </p:cNvSpPr>
          <p:nvPr>
            <p:ph type="sldNum" sz="quarter" idx="12"/>
          </p:nvPr>
        </p:nvSpPr>
        <p:spPr/>
        <p:txBody>
          <a:bodyPr/>
          <a:lstStyle/>
          <a:p>
            <a:fld id="{E4F5D7D6-9B58-45B1-856A-8B5B6837ADAD}" type="slidenum">
              <a:rPr lang="it-IT" smtClean="0"/>
              <a:t>8</a:t>
            </a:fld>
            <a:endParaRPr lang="it-IT"/>
          </a:p>
        </p:txBody>
      </p:sp>
      <p:sp>
        <p:nvSpPr>
          <p:cNvPr id="3" name="Content Placeholder 2"/>
          <p:cNvSpPr>
            <a:spLocks noGrp="1"/>
          </p:cNvSpPr>
          <p:nvPr>
            <p:ph idx="4294967295"/>
          </p:nvPr>
        </p:nvSpPr>
        <p:spPr>
          <a:xfrm>
            <a:off x="926925" y="716136"/>
            <a:ext cx="10359025" cy="5252864"/>
          </a:xfrm>
        </p:spPr>
        <p:txBody>
          <a:bodyPr>
            <a:normAutofit fontScale="92500"/>
          </a:bodyPr>
          <a:lstStyle/>
          <a:p>
            <a:pPr lvl="0"/>
            <a:r>
              <a:rPr lang="en-GB" sz="2800" dirty="0">
                <a:solidFill>
                  <a:srgbClr val="002060"/>
                </a:solidFill>
              </a:rPr>
              <a:t>Motivations for US actions: capital outflows and stock market  (Hamilton 1987). </a:t>
            </a:r>
            <a:endParaRPr lang="it-IT" sz="2800" dirty="0">
              <a:solidFill>
                <a:srgbClr val="002060"/>
              </a:solidFill>
            </a:endParaRPr>
          </a:p>
          <a:p>
            <a:pPr lvl="0"/>
            <a:r>
              <a:rPr lang="en-GB" sz="2800" dirty="0">
                <a:solidFill>
                  <a:srgbClr val="002060"/>
                </a:solidFill>
              </a:rPr>
              <a:t>From 1924 to 1928, US net capital outflows ≈ $4 </a:t>
            </a:r>
            <a:r>
              <a:rPr lang="en-GB" sz="2800" dirty="0" err="1">
                <a:solidFill>
                  <a:srgbClr val="002060"/>
                </a:solidFill>
              </a:rPr>
              <a:t>bn</a:t>
            </a:r>
            <a:r>
              <a:rPr lang="en-GB" sz="2800" dirty="0">
                <a:solidFill>
                  <a:srgbClr val="002060"/>
                </a:solidFill>
              </a:rPr>
              <a:t>, much going to Germany</a:t>
            </a:r>
            <a:endParaRPr lang="it-IT" sz="2800" dirty="0">
              <a:solidFill>
                <a:srgbClr val="002060"/>
              </a:solidFill>
            </a:endParaRPr>
          </a:p>
          <a:p>
            <a:pPr lvl="0"/>
            <a:r>
              <a:rPr lang="en-GB" sz="2800" dirty="0">
                <a:solidFill>
                  <a:srgbClr val="002060"/>
                </a:solidFill>
              </a:rPr>
              <a:t>Close parallel:  Germany </a:t>
            </a:r>
            <a:r>
              <a:rPr lang="en-GB" sz="2800" dirty="0" smtClean="0">
                <a:solidFill>
                  <a:srgbClr val="002060"/>
                </a:solidFill>
              </a:rPr>
              <a:t>of </a:t>
            </a:r>
            <a:r>
              <a:rPr lang="en-GB" sz="2800" dirty="0">
                <a:solidFill>
                  <a:srgbClr val="002060"/>
                </a:solidFill>
              </a:rPr>
              <a:t>1928 and the Eurozone South  of 2008-2009.</a:t>
            </a:r>
            <a:endParaRPr lang="it-IT" sz="2800" dirty="0">
              <a:solidFill>
                <a:srgbClr val="002060"/>
              </a:solidFill>
            </a:endParaRPr>
          </a:p>
          <a:p>
            <a:pPr lvl="0"/>
            <a:r>
              <a:rPr lang="en-GB" sz="2800" dirty="0">
                <a:solidFill>
                  <a:srgbClr val="002060"/>
                </a:solidFill>
              </a:rPr>
              <a:t>In 1928, Germany stuck to the gold standard, deflated the economy and went into a deep recession.</a:t>
            </a:r>
            <a:endParaRPr lang="it-IT" sz="2800" dirty="0">
              <a:solidFill>
                <a:srgbClr val="002060"/>
              </a:solidFill>
            </a:endParaRPr>
          </a:p>
          <a:p>
            <a:pPr lvl="0"/>
            <a:r>
              <a:rPr lang="en-GB" sz="2800" dirty="0">
                <a:solidFill>
                  <a:srgbClr val="002060"/>
                </a:solidFill>
              </a:rPr>
              <a:t>In 2008-2010, the Eurozone South stuck to the FIX, deflated the economy and went into a recession.</a:t>
            </a:r>
            <a:endParaRPr lang="it-IT" sz="2800" dirty="0">
              <a:solidFill>
                <a:srgbClr val="002060"/>
              </a:solidFill>
            </a:endParaRPr>
          </a:p>
          <a:p>
            <a:pPr lvl="0"/>
            <a:r>
              <a:rPr lang="en-GB" sz="2800" dirty="0">
                <a:solidFill>
                  <a:srgbClr val="002060"/>
                </a:solidFill>
              </a:rPr>
              <a:t>In both cases, international cooperation would have resulted in a better outcome, but it did not happen. </a:t>
            </a:r>
            <a:endParaRPr lang="it-IT" sz="2800" dirty="0">
              <a:solidFill>
                <a:srgbClr val="002060"/>
              </a:solidFill>
            </a:endParaRPr>
          </a:p>
        </p:txBody>
      </p:sp>
    </p:spTree>
    <p:extLst>
      <p:ext uri="{BB962C8B-B14F-4D97-AF65-F5344CB8AC3E}">
        <p14:creationId xmlns:p14="http://schemas.microsoft.com/office/powerpoint/2010/main" val="3414414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38827"/>
            <a:ext cx="9601196" cy="651354"/>
          </a:xfrm>
        </p:spPr>
        <p:txBody>
          <a:bodyPr>
            <a:normAutofit fontScale="90000"/>
          </a:bodyPr>
          <a:lstStyle/>
          <a:p>
            <a:r>
              <a:rPr lang="en-GB" dirty="0"/>
              <a:t> </a:t>
            </a:r>
            <a:r>
              <a:rPr lang="en-GB" dirty="0">
                <a:solidFill>
                  <a:srgbClr val="002060"/>
                </a:solidFill>
              </a:rPr>
              <a:t>Net capital flows in the 1920s and 1930s</a:t>
            </a:r>
            <a:endParaRPr lang="it-IT" dirty="0">
              <a:solidFill>
                <a:srgbClr val="002060"/>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290181"/>
            <a:ext cx="10333973" cy="4585159"/>
          </a:xfrm>
          <a:prstGeom prst="rect">
            <a:avLst/>
          </a:prstGeom>
          <a:noFill/>
          <a:ln>
            <a:noFill/>
          </a:ln>
        </p:spPr>
      </p:pic>
      <p:sp>
        <p:nvSpPr>
          <p:cNvPr id="5" name="Footer Placeholder 4"/>
          <p:cNvSpPr>
            <a:spLocks noGrp="1"/>
          </p:cNvSpPr>
          <p:nvPr>
            <p:ph type="ftr" sz="quarter" idx="11"/>
          </p:nvPr>
        </p:nvSpPr>
        <p:spPr/>
        <p:txBody>
          <a:bodyPr/>
          <a:lstStyle/>
          <a:p>
            <a:r>
              <a:rPr lang="it-IT" smtClean="0"/>
              <a:t>Fratianni-Giri</a:t>
            </a:r>
            <a:endParaRPr lang="it-IT"/>
          </a:p>
        </p:txBody>
      </p:sp>
      <p:sp>
        <p:nvSpPr>
          <p:cNvPr id="6" name="Slide Number Placeholder 5"/>
          <p:cNvSpPr>
            <a:spLocks noGrp="1"/>
          </p:cNvSpPr>
          <p:nvPr>
            <p:ph type="sldNum" sz="quarter" idx="12"/>
          </p:nvPr>
        </p:nvSpPr>
        <p:spPr/>
        <p:txBody>
          <a:bodyPr/>
          <a:lstStyle/>
          <a:p>
            <a:fld id="{E4F5D7D6-9B58-45B1-856A-8B5B6837ADAD}" type="slidenum">
              <a:rPr lang="it-IT" smtClean="0"/>
              <a:t>9</a:t>
            </a:fld>
            <a:endParaRPr lang="it-IT"/>
          </a:p>
        </p:txBody>
      </p:sp>
    </p:spTree>
    <p:extLst>
      <p:ext uri="{BB962C8B-B14F-4D97-AF65-F5344CB8AC3E}">
        <p14:creationId xmlns:p14="http://schemas.microsoft.com/office/powerpoint/2010/main" val="36891328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57</TotalTime>
  <Words>2131</Words>
  <Application>Microsoft Office PowerPoint</Application>
  <PresentationFormat>Widescreen</PresentationFormat>
  <Paragraphs>185</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Garamond</vt:lpstr>
      <vt:lpstr>Times New Roman</vt:lpstr>
      <vt:lpstr>Organic</vt:lpstr>
      <vt:lpstr>THE TALE OF TWO GREAT CRISES </vt:lpstr>
      <vt:lpstr>PowerPoint Presentation</vt:lpstr>
      <vt:lpstr>PowerPoint Presentation</vt:lpstr>
      <vt:lpstr>PowerPoint Presentation</vt:lpstr>
      <vt:lpstr>PowerPoint Presentation</vt:lpstr>
      <vt:lpstr>PowerPoint Presentation</vt:lpstr>
      <vt:lpstr> Private discount rate and stock price index, 1925-1935 </vt:lpstr>
      <vt:lpstr>PowerPoint Presentation</vt:lpstr>
      <vt:lpstr> Net capital flows in the 1920s and 1930s</vt:lpstr>
      <vt:lpstr>Net capital flows and long-term interest rates, EU, 1995-2015 </vt:lpstr>
      <vt:lpstr>The Depression Years World per capita real GDP growth, based on an aggregate of 14 countries, 1900-2014.</vt:lpstr>
      <vt:lpstr>PowerPoint Presentation</vt:lpstr>
      <vt:lpstr>World inflation rate (CPI), 1900-2014. </vt:lpstr>
      <vt:lpstr>PowerPoint Presentation</vt:lpstr>
      <vt:lpstr>Growth of p.c. real GDP for our sample of five countries </vt:lpstr>
      <vt:lpstr>PowerPoint Presentation</vt:lpstr>
      <vt:lpstr>PowerPoint Presentation</vt:lpstr>
      <vt:lpstr>      Central banks’ assets, 1925-1935 Yellow=gold, blue=forex, red= domestic</vt:lpstr>
      <vt:lpstr>PowerPoint Presentation</vt:lpstr>
      <vt:lpstr> Current-account balance as a percent of GDP, North vs. South of the EZ, 1999-2014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Similarities between the two crises</vt:lpstr>
      <vt:lpstr>Differences between the two crises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Univpm</dc:creator>
  <cp:lastModifiedBy>Univpm</cp:lastModifiedBy>
  <cp:revision>13</cp:revision>
  <dcterms:created xsi:type="dcterms:W3CDTF">2015-12-16T14:14:56Z</dcterms:created>
  <dcterms:modified xsi:type="dcterms:W3CDTF">2015-12-16T15:29:00Z</dcterms:modified>
</cp:coreProperties>
</file>